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818" r:id="rId5"/>
    <p:sldMasterId id="2147483682" r:id="rId6"/>
  </p:sldMasterIdLst>
  <p:notesMasterIdLst>
    <p:notesMasterId r:id="rId30"/>
  </p:notesMasterIdLst>
  <p:handoutMasterIdLst>
    <p:handoutMasterId r:id="rId31"/>
  </p:handoutMasterIdLst>
  <p:sldIdLst>
    <p:sldId id="992" r:id="rId7"/>
    <p:sldId id="974" r:id="rId8"/>
    <p:sldId id="972" r:id="rId9"/>
    <p:sldId id="960" r:id="rId10"/>
    <p:sldId id="963" r:id="rId11"/>
    <p:sldId id="981" r:id="rId12"/>
    <p:sldId id="996" r:id="rId13"/>
    <p:sldId id="983" r:id="rId14"/>
    <p:sldId id="965" r:id="rId15"/>
    <p:sldId id="975" r:id="rId16"/>
    <p:sldId id="994" r:id="rId17"/>
    <p:sldId id="949" r:id="rId18"/>
    <p:sldId id="991" r:id="rId19"/>
    <p:sldId id="987" r:id="rId20"/>
    <p:sldId id="988" r:id="rId21"/>
    <p:sldId id="956" r:id="rId22"/>
    <p:sldId id="989" r:id="rId23"/>
    <p:sldId id="993" r:id="rId24"/>
    <p:sldId id="950" r:id="rId25"/>
    <p:sldId id="990" r:id="rId26"/>
    <p:sldId id="968" r:id="rId27"/>
    <p:sldId id="958" r:id="rId28"/>
    <p:sldId id="9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Hudson" initials="EH" lastIdx="3" clrIdx="0">
    <p:extLst>
      <p:ext uri="{19B8F6BF-5375-455C-9EA6-DF929625EA0E}">
        <p15:presenceInfo xmlns:p15="http://schemas.microsoft.com/office/powerpoint/2012/main" userId="S::ehu@southglos.gov.uk::760c730d-d0db-461c-9590-732c1b855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4780"/>
    <a:srgbClr val="1B6B24"/>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799AE-0585-301A-336D-33B04285104F}" v="26" dt="2023-01-25T15:29:11.580"/>
    <p1510:client id="{3FB5E3A9-3560-21BE-DD15-B2694809FA4C}" v="370" dt="2023-04-03T14:52:36.797"/>
    <p1510:client id="{53A3AD27-478F-1C53-6CB9-497E1638D14F}" v="4" dt="2023-05-03T16:41:19.405"/>
    <p1510:client id="{5B9A4697-8C3E-54EF-A7F9-DD2D6EBECAF4}" v="39" dt="2023-02-08T15:10:22.230"/>
    <p1510:client id="{5E2EC21B-B3ED-2FAD-A67A-87D9B686B47A}" v="74" dt="2023-01-24T11:47:49.496"/>
    <p1510:client id="{602C54CA-455A-C8DE-3DEC-B92411F1AAF1}" v="75" dt="2023-05-02T14:07:04.752"/>
    <p1510:client id="{8CA1E7F7-40A4-8702-E8DB-0FF505A8CA3E}" v="6" dt="2023-04-04T10:12:37.275"/>
    <p1510:client id="{955338DA-2149-2E20-42AD-DACA9DCD204E}" v="111" dt="2023-03-07T16:55:38.486"/>
    <p1510:client id="{9BD7AA12-0891-9242-981E-BA9789895159}" v="26" dt="2023-02-14T10:55:58.654"/>
    <p1510:client id="{A3268116-93D7-4EE4-47E7-7EEDA74CCC4A}" v="166" dt="2023-03-16T16:00:26.889"/>
    <p1510:client id="{CAF5F595-D1D6-5419-4D0B-7C5B467B8D07}" v="34" dt="2023-04-06T12:44:14.030"/>
    <p1510:client id="{D15C4829-9110-8B6F-9F03-1BD2A85ED744}" v="83" dt="2023-02-08T16:00:41.692"/>
    <p1510:client id="{DEEC2DE0-DF62-4265-89D1-256DF2D71791}" v="21" dt="2023-04-04T16:31:49.628"/>
    <p1510:client id="{F461D2B3-C5D4-782B-D0D3-F2F3068B3AB7}" v="55" dt="2023-02-21T13:12:46.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Percentage</a:t>
            </a:r>
            <a:r>
              <a:rPr lang="en-GB" baseline="0"/>
              <a:t> of 11-17 year olds vaping:</a:t>
            </a:r>
            <a:endParaRPr lang="en-GB"/>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Had tried</c:v>
                </c:pt>
              </c:strCache>
            </c:strRef>
          </c:tx>
          <c:spPr>
            <a:ln w="28575" cap="rnd">
              <a:solidFill>
                <a:schemeClr val="accent4">
                  <a:lumMod val="60000"/>
                  <a:lumOff val="40000"/>
                </a:schemeClr>
              </a:solidFill>
              <a:round/>
            </a:ln>
            <a:effectLst/>
          </c:spPr>
          <c:marker>
            <c:symbol val="none"/>
          </c:marker>
          <c:cat>
            <c:numRef>
              <c:f>Sheet1!$A$2:$A$5</c:f>
              <c:numCache>
                <c:formatCode>General</c:formatCode>
                <c:ptCount val="4"/>
                <c:pt idx="0">
                  <c:v>2020</c:v>
                </c:pt>
                <c:pt idx="1">
                  <c:v>2021</c:v>
                </c:pt>
                <c:pt idx="2">
                  <c:v>2022</c:v>
                </c:pt>
              </c:numCache>
            </c:numRef>
          </c:cat>
          <c:val>
            <c:numRef>
              <c:f>Sheet1!$B$2:$B$5</c:f>
              <c:numCache>
                <c:formatCode>General</c:formatCode>
                <c:ptCount val="4"/>
                <c:pt idx="0">
                  <c:v>13.9</c:v>
                </c:pt>
                <c:pt idx="1">
                  <c:v>11.2</c:v>
                </c:pt>
                <c:pt idx="2">
                  <c:v>15.8</c:v>
                </c:pt>
              </c:numCache>
            </c:numRef>
          </c:val>
          <c:smooth val="0"/>
          <c:extLst>
            <c:ext xmlns:c16="http://schemas.microsoft.com/office/drawing/2014/chart" uri="{C3380CC4-5D6E-409C-BE32-E72D297353CC}">
              <c16:uniqueId val="{00000000-1BA7-473C-AC9F-BD5935C63817}"/>
            </c:ext>
          </c:extLst>
        </c:ser>
        <c:ser>
          <c:idx val="1"/>
          <c:order val="1"/>
          <c:tx>
            <c:strRef>
              <c:f>Sheet1!$C$1</c:f>
              <c:strCache>
                <c:ptCount val="1"/>
                <c:pt idx="0">
                  <c:v>Current Users</c:v>
                </c:pt>
              </c:strCache>
            </c:strRef>
          </c:tx>
          <c:spPr>
            <a:ln w="28575" cap="rnd">
              <a:solidFill>
                <a:schemeClr val="accent2"/>
              </a:solidFill>
              <a:round/>
            </a:ln>
            <a:effectLst/>
          </c:spPr>
          <c:marker>
            <c:symbol val="none"/>
          </c:marker>
          <c:cat>
            <c:numRef>
              <c:f>Sheet1!$A$2:$A$5</c:f>
              <c:numCache>
                <c:formatCode>General</c:formatCode>
                <c:ptCount val="4"/>
                <c:pt idx="0">
                  <c:v>2020</c:v>
                </c:pt>
                <c:pt idx="1">
                  <c:v>2021</c:v>
                </c:pt>
                <c:pt idx="2">
                  <c:v>2022</c:v>
                </c:pt>
              </c:numCache>
            </c:numRef>
          </c:cat>
          <c:val>
            <c:numRef>
              <c:f>Sheet1!$C$2:$C$5</c:f>
              <c:numCache>
                <c:formatCode>General</c:formatCode>
                <c:ptCount val="4"/>
                <c:pt idx="0">
                  <c:v>4.0999999999999996</c:v>
                </c:pt>
                <c:pt idx="1">
                  <c:v>3.3</c:v>
                </c:pt>
                <c:pt idx="2">
                  <c:v>7</c:v>
                </c:pt>
              </c:numCache>
            </c:numRef>
          </c:val>
          <c:smooth val="0"/>
          <c:extLst>
            <c:ext xmlns:c16="http://schemas.microsoft.com/office/drawing/2014/chart" uri="{C3380CC4-5D6E-409C-BE32-E72D297353CC}">
              <c16:uniqueId val="{00000001-1BA7-473C-AC9F-BD5935C63817}"/>
            </c:ext>
          </c:extLst>
        </c:ser>
        <c:ser>
          <c:idx val="2"/>
          <c:order val="2"/>
          <c:tx>
            <c:strRef>
              <c:f>Sheet1!$D$1</c:f>
              <c:strCache>
                <c:ptCount val="1"/>
                <c:pt idx="0">
                  <c:v>Column1</c:v>
                </c:pt>
              </c:strCache>
            </c:strRef>
          </c:tx>
          <c:spPr>
            <a:ln w="28575" cap="rnd">
              <a:solidFill>
                <a:schemeClr val="accent3"/>
              </a:solidFill>
              <a:round/>
            </a:ln>
            <a:effectLst/>
          </c:spPr>
          <c:marker>
            <c:symbol val="none"/>
          </c:marker>
          <c:cat>
            <c:numRef>
              <c:f>Sheet1!$A$2:$A$5</c:f>
              <c:numCache>
                <c:formatCode>General</c:formatCode>
                <c:ptCount val="4"/>
                <c:pt idx="0">
                  <c:v>2020</c:v>
                </c:pt>
                <c:pt idx="1">
                  <c:v>2021</c:v>
                </c:pt>
                <c:pt idx="2">
                  <c:v>2022</c:v>
                </c:pt>
              </c:numCache>
            </c:numRef>
          </c:cat>
          <c:val>
            <c:numRef>
              <c:f>Sheet1!$D$2:$D$5</c:f>
              <c:numCache>
                <c:formatCode>General</c:formatCode>
                <c:ptCount val="4"/>
              </c:numCache>
            </c:numRef>
          </c:val>
          <c:smooth val="0"/>
          <c:extLst>
            <c:ext xmlns:c16="http://schemas.microsoft.com/office/drawing/2014/chart" uri="{C3380CC4-5D6E-409C-BE32-E72D297353CC}">
              <c16:uniqueId val="{00000002-1BA7-473C-AC9F-BD5935C63817}"/>
            </c:ext>
          </c:extLst>
        </c:ser>
        <c:dLbls>
          <c:showLegendKey val="0"/>
          <c:showVal val="0"/>
          <c:showCatName val="0"/>
          <c:showSerName val="0"/>
          <c:showPercent val="0"/>
          <c:showBubbleSize val="0"/>
        </c:dLbls>
        <c:smooth val="0"/>
        <c:axId val="595607592"/>
        <c:axId val="595609232"/>
      </c:lineChart>
      <c:catAx>
        <c:axId val="59560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5609232"/>
        <c:crosses val="autoZero"/>
        <c:auto val="1"/>
        <c:lblAlgn val="ctr"/>
        <c:lblOffset val="100"/>
        <c:noMultiLvlLbl val="0"/>
      </c:catAx>
      <c:valAx>
        <c:axId val="59560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5607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BAA6-042B-40B3-9788-9159338E31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6BB4E5F-5B4E-4F9E-9EAE-0F5316B224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AB157C-00A9-4E0B-A554-8DE3FD62B4FA}" type="datetimeFigureOut">
              <a:rPr lang="en-GB" smtClean="0"/>
              <a:t>16/05/2023</a:t>
            </a:fld>
            <a:endParaRPr lang="en-GB"/>
          </a:p>
        </p:txBody>
      </p:sp>
      <p:sp>
        <p:nvSpPr>
          <p:cNvPr id="4" name="Footer Placeholder 3">
            <a:extLst>
              <a:ext uri="{FF2B5EF4-FFF2-40B4-BE49-F238E27FC236}">
                <a16:creationId xmlns:a16="http://schemas.microsoft.com/office/drawing/2014/main" id="{B00450BC-BF06-4D72-9574-78E9B41CF9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01AE6E7-7B4D-40C1-A6D2-9196B65BA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BA735-2C04-4375-BFCF-DAFC867D3C37}" type="slidenum">
              <a:rPr lang="en-GB" smtClean="0"/>
              <a:t>‹#›</a:t>
            </a:fld>
            <a:endParaRPr lang="en-GB"/>
          </a:p>
        </p:txBody>
      </p:sp>
    </p:spTree>
    <p:extLst>
      <p:ext uri="{BB962C8B-B14F-4D97-AF65-F5344CB8AC3E}">
        <p14:creationId xmlns:p14="http://schemas.microsoft.com/office/powerpoint/2010/main" val="2305595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2F62C-B4F6-4545-8E6F-32DDD2A904C6}" type="datetimeFigureOut">
              <a:rPr lang="en-GB" smtClean="0"/>
              <a:t>16/05/2023</a:t>
            </a:fld>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03256-694A-42B5-AA07-2D946EA0B5E4}" type="slidenum">
              <a:rPr lang="en-GB" smtClean="0"/>
              <a:t>‹#›</a:t>
            </a:fld>
            <a:endParaRPr lang="en-GB"/>
          </a:p>
        </p:txBody>
      </p:sp>
      <p:sp>
        <p:nvSpPr>
          <p:cNvPr id="8" name="Notes Placeholder 7">
            <a:extLst>
              <a:ext uri="{FF2B5EF4-FFF2-40B4-BE49-F238E27FC236}">
                <a16:creationId xmlns:a16="http://schemas.microsoft.com/office/drawing/2014/main" id="{57F98ED7-FB7A-4BE8-AB2A-321FC248E8D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Image Placeholder 8">
            <a:extLst>
              <a:ext uri="{FF2B5EF4-FFF2-40B4-BE49-F238E27FC236}">
                <a16:creationId xmlns:a16="http://schemas.microsoft.com/office/drawing/2014/main" id="{A65A23FC-6D33-490D-9196-83E80E88C25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33690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hs.uk/better-health/quit-smok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hs.uk/live-well/quit-smoking/using-e-cigarettes-to-stop-smok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cerresearchuk.org/about-cancer/causes-of-cancer/does-vaping-cause-popcorn-lun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talktofrank.com/drug/vapes" TargetMode="External"/><Relationship Id="rId5" Type="http://schemas.openxmlformats.org/officeDocument/2006/relationships/hyperlink" Target="https://www.gov.uk/drug-safety-update/e-cigarette-use-or-vaping-reporting-suspected-adverse-reactions-including-lung-injury" TargetMode="External"/><Relationship Id="rId4" Type="http://schemas.openxmlformats.org/officeDocument/2006/relationships/hyperlink" Target="https://www.cdc.gov/tobacco/basic_information/e-cigarettes/about-e-cigarettes.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cience.howstuffworks.com/science-vs-myth/everyday-myths/how-long-does-it-take-for-plastics-to-biodegrade.htm"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prweb.com/releases/2013/2/prweb10410668.htm" TargetMode="External"/><Relationship Id="rId5" Type="http://schemas.openxmlformats.org/officeDocument/2006/relationships/hyperlink" Target="https://www.cyanonline.org/digital-media-blog/2021/4/14/no-way-to-safely-dispose-of-plastic-vape-waste" TargetMode="External"/><Relationship Id="rId4" Type="http://schemas.openxmlformats.org/officeDocument/2006/relationships/hyperlink" Target="https://news.sky.com/video/environmental-impact-of-disposable-vapes-1265203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uk/government/publications/future-of-the-sea-plastic-pollu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eur01.safelinks.protection.outlook.com/?url=https%3A%2F%2Fwww.tescoplc.com%2Fsustainability%2Fdocuments%2Fpolicies%2Four-approach-to-managing-waste-from-our-uk-operations%2F&amp;data=05%7C01%7Cjoel.watson%40southglos.gov.uk%7C323361a1306c437b1a6e08db46828e5a%7C64b09e5287ad46be97d2d96dd06f3ad4%7C0%7C0%7C638181298787293395%7CUnknown%7CTWFpbGZsb3d8eyJWIjoiMC4wLjAwMDAiLCJQIjoiV2luMzIiLCJBTiI6Ik1haWwiLCJXVCI6Mn0%3D%7C3000%7C%7C%7C&amp;sdata=QvB3IJawgmFMh%2BS9K5nlkaZ2%2Bne3PzoV87gL2ZbeNQo%3D&amp;reserved=0" TargetMode="External"/><Relationship Id="rId4" Type="http://schemas.openxmlformats.org/officeDocument/2006/relationships/hyperlink" Target="https://www.nationalgeographic.com/photography/article/seahorse-ocean-pollutio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h.org.uk/resources/view/use-of-e-cigarettes-among-young-people-in-great-britai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neyou.southglos.gov.uk/for-your-body/be-smoke-free/electronic-cigarettes/#mcetoc_1d6gm8t9e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neyou.southglos.gov.uk/for-your-body/be-smoke-free/electronic-cigarettes/#mcetoc_1d6gm8t9e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rod4d4yFea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collections/e-cigarettes-and-vaping-policy-regulation-and-guida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h.org.uk/resources/view/tobacco-additives-cigarette-engineering-and-nicotine-addic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oneyou.southglos.gov.uk/for-your-body/be-smoke-free/electronic-cigarettes/#mcetoc_1d6gm8t9e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for teacher: This lesson plan has been devised by a team of public health professionals with guidance from some teachers in South Gloucestershire. It can be adapted as you see best, however, please do not use the council logo should you add to the content. The original content is in line with public health messaging. An accompanying worksheet has been provided, along with a FAQ document and a video aimed at professionals working with young people. </a:t>
            </a:r>
          </a:p>
        </p:txBody>
      </p:sp>
      <p:sp>
        <p:nvSpPr>
          <p:cNvPr id="4" name="Slide Number Placeholder 3"/>
          <p:cNvSpPr>
            <a:spLocks noGrp="1"/>
          </p:cNvSpPr>
          <p:nvPr>
            <p:ph type="sldNum" sz="quarter" idx="5"/>
          </p:nvPr>
        </p:nvSpPr>
        <p:spPr/>
        <p:txBody>
          <a:bodyPr/>
          <a:lstStyle/>
          <a:p>
            <a:fld id="{C3E03256-694A-42B5-AA07-2D946EA0B5E4}" type="slidenum">
              <a:rPr lang="en-GB" smtClean="0"/>
              <a:t>1</a:t>
            </a:fld>
            <a:endParaRPr lang="en-GB"/>
          </a:p>
        </p:txBody>
      </p:sp>
    </p:spTree>
    <p:extLst>
      <p:ext uri="{BB962C8B-B14F-4D97-AF65-F5344CB8AC3E}">
        <p14:creationId xmlns:p14="http://schemas.microsoft.com/office/powerpoint/2010/main" val="1826251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similar to cigarette smoking. </a:t>
            </a:r>
            <a:r>
              <a:rPr lang="en-US" dirty="0"/>
              <a:t>Nicotine is a stimulant drug, which is why it can cause these issues, and reliance and dependence.</a:t>
            </a:r>
          </a:p>
          <a:p>
            <a:endParaRPr lang="en-US" dirty="0">
              <a:cs typeface="Calibri"/>
            </a:endParaRPr>
          </a:p>
          <a:p>
            <a:r>
              <a:rPr lang="en-US" b="1" dirty="0"/>
              <a:t>Withdrawal symptoms</a:t>
            </a:r>
            <a:r>
              <a:rPr lang="en-US" dirty="0"/>
              <a:t> – aggression, moodiness, non engagement, anxiety</a:t>
            </a:r>
            <a:endParaRPr lang="en-US" dirty="0">
              <a:cs typeface="Calibri"/>
            </a:endParaRPr>
          </a:p>
          <a:p>
            <a:r>
              <a:rPr lang="en-US" dirty="0">
                <a:cs typeface="Calibri"/>
              </a:rPr>
              <a:t>REFERENCE</a:t>
            </a:r>
          </a:p>
          <a:p>
            <a:endParaRPr lang="en-US" dirty="0">
              <a:cs typeface="Calibri"/>
            </a:endParaRPr>
          </a:p>
          <a:p>
            <a:r>
              <a:rPr lang="en-US" dirty="0">
                <a:cs typeface="Calibri"/>
              </a:rPr>
              <a:t>References for information on slides - </a:t>
            </a:r>
            <a:r>
              <a:rPr lang="en-US" dirty="0">
                <a:hlinkClick r:id="rId3"/>
              </a:rPr>
              <a:t>Quit smoking - Better Health - NHS (www.nhs.uk)</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11</a:t>
            </a:fld>
            <a:endParaRPr lang="en-GB"/>
          </a:p>
        </p:txBody>
      </p:sp>
    </p:spTree>
    <p:extLst>
      <p:ext uri="{BB962C8B-B14F-4D97-AF65-F5344CB8AC3E}">
        <p14:creationId xmlns:p14="http://schemas.microsoft.com/office/powerpoint/2010/main" val="1652462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Exceed legal nicotine levels (Over 2% or 20 mg) higher doses of nicotine may be inhaled unknowingly</a:t>
            </a:r>
            <a:endParaRPr lang="en-US" dirty="0">
              <a:ea typeface="Calibri"/>
              <a:cs typeface="Calibri"/>
            </a:endParaRPr>
          </a:p>
          <a:p>
            <a:r>
              <a:rPr lang="en-US" dirty="0">
                <a:ea typeface="Calibri"/>
                <a:cs typeface="Calibri"/>
              </a:rPr>
              <a:t>Links to </a:t>
            </a:r>
            <a:r>
              <a:rPr lang="en-US" dirty="0" err="1">
                <a:ea typeface="Calibri"/>
                <a:cs typeface="Calibri"/>
              </a:rPr>
              <a:t>organised</a:t>
            </a:r>
            <a:r>
              <a:rPr lang="en-US" dirty="0">
                <a:ea typeface="Calibri"/>
                <a:cs typeface="Calibri"/>
              </a:rPr>
              <a:t> crime for non regulated vapes including child exploitation, modern day slavery and fund drug crime e.g. children and young people are being exploited to sell vapes.</a:t>
            </a:r>
          </a:p>
          <a:p>
            <a:r>
              <a:rPr lang="en-US" dirty="0">
                <a:cs typeface="Calibri" panose="020F0502020204030204"/>
              </a:rPr>
              <a:t>It is extremely difficult to spot a fake vape (i.e. unregulated). They have bar/QR codes etc. and often even a fake hologram. Many shop owners do not know they are selling counterfeit vapes.</a:t>
            </a:r>
          </a:p>
          <a:p>
            <a:endParaRPr lang="en-US" dirty="0">
              <a:cs typeface="Calibri" panose="020F0502020204030204"/>
            </a:endParaRPr>
          </a:p>
          <a:p>
            <a:r>
              <a:rPr lang="en-US" dirty="0">
                <a:cs typeface="Calibri" panose="020F0502020204030204"/>
              </a:rPr>
              <a:t>Reference for information on slide - </a:t>
            </a:r>
          </a:p>
          <a:p>
            <a:r>
              <a:rPr lang="en-US" dirty="0">
                <a:hlinkClick r:id="rId3"/>
              </a:rPr>
              <a:t>Using e-cigarettes to stop smoking - NHS (www.nhs.uk)</a:t>
            </a: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12</a:t>
            </a:fld>
            <a:endParaRPr lang="en-GB"/>
          </a:p>
        </p:txBody>
      </p:sp>
    </p:spTree>
    <p:extLst>
      <p:ext uri="{BB962C8B-B14F-4D97-AF65-F5344CB8AC3E}">
        <p14:creationId xmlns:p14="http://schemas.microsoft.com/office/powerpoint/2010/main" val="183799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Note </a:t>
            </a:r>
            <a:r>
              <a:rPr lang="en-GB" dirty="0">
                <a:cs typeface="Calibri"/>
              </a:rPr>
              <a:t>– vaping is not known to cause popcorn lung as the amounts of diacetyl are so small (</a:t>
            </a:r>
            <a:r>
              <a:rPr lang="en-GB" dirty="0">
                <a:hlinkClick r:id="rId3"/>
              </a:rPr>
              <a:t>https://www.cancerresearchuk.org/about-cancer/causes-of-cancer/does-vaping-cause-popcorn-lung</a:t>
            </a:r>
            <a:r>
              <a:rPr lang="en-GB" dirty="0">
                <a:cs typeface="Calibri"/>
              </a:rPr>
              <a:t>)</a:t>
            </a:r>
            <a:endParaRPr lang="en-GB" dirty="0"/>
          </a:p>
          <a:p>
            <a:endParaRPr lang="en-GB" dirty="0"/>
          </a:p>
          <a:p>
            <a:r>
              <a:rPr lang="en-GB" dirty="0"/>
              <a:t>References for information on slide - </a:t>
            </a:r>
            <a:endParaRPr lang="en-GB" dirty="0">
              <a:cs typeface="Calibri"/>
            </a:endParaRPr>
          </a:p>
          <a:p>
            <a:r>
              <a:rPr lang="en-GB" dirty="0">
                <a:hlinkClick r:id="rId4"/>
              </a:rPr>
              <a:t>About Electronic Cigarettes (E-Cigarettes) | Smoking and Tobacco Use | CDC</a:t>
            </a:r>
          </a:p>
          <a:p>
            <a:r>
              <a:rPr lang="en-GB" dirty="0">
                <a:hlinkClick r:id="rId5"/>
              </a:rPr>
              <a:t>E-cigarette use or vaping: reporting suspected adverse reactions, including lung injury - GOV.UK (www.gov.uk)</a:t>
            </a:r>
            <a:endParaRPr lang="en-GB"/>
          </a:p>
          <a:p>
            <a:r>
              <a:rPr lang="en-GB" dirty="0">
                <a:hlinkClick r:id="rId6"/>
              </a:rPr>
              <a:t>Vapes | FRANK (talktofrank.com)</a:t>
            </a:r>
            <a:endParaRPr lang="en-GB">
              <a:hlinkClick r:id="rId6"/>
            </a:endParaRPr>
          </a:p>
          <a:p>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C3E03256-694A-42B5-AA07-2D946EA0B5E4}" type="slidenum">
              <a:rPr lang="en-GB" smtClean="0"/>
              <a:t>13</a:t>
            </a:fld>
            <a:endParaRPr lang="en-GB"/>
          </a:p>
        </p:txBody>
      </p:sp>
    </p:spTree>
    <p:extLst>
      <p:ext uri="{BB962C8B-B14F-4D97-AF65-F5344CB8AC3E}">
        <p14:creationId xmlns:p14="http://schemas.microsoft.com/office/powerpoint/2010/main" val="5436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purpose of this slide is to help young people </a:t>
            </a:r>
            <a:r>
              <a:rPr lang="en-US" err="1">
                <a:cs typeface="Calibri"/>
              </a:rPr>
              <a:t>verbalise</a:t>
            </a:r>
            <a:r>
              <a:rPr lang="en-US">
                <a:cs typeface="Calibri"/>
              </a:rPr>
              <a:t> and practice their reasons for not vaping when offered.</a:t>
            </a:r>
          </a:p>
        </p:txBody>
      </p:sp>
      <p:sp>
        <p:nvSpPr>
          <p:cNvPr id="4" name="Slide Number Placeholder 3"/>
          <p:cNvSpPr>
            <a:spLocks noGrp="1"/>
          </p:cNvSpPr>
          <p:nvPr>
            <p:ph type="sldNum" sz="quarter" idx="5"/>
          </p:nvPr>
        </p:nvSpPr>
        <p:spPr/>
        <p:txBody>
          <a:bodyPr/>
          <a:lstStyle/>
          <a:p>
            <a:fld id="{C3E03256-694A-42B5-AA07-2D946EA0B5E4}" type="slidenum">
              <a:rPr lang="en-GB" smtClean="0"/>
              <a:t>14</a:t>
            </a:fld>
            <a:endParaRPr lang="en-GB"/>
          </a:p>
        </p:txBody>
      </p:sp>
    </p:spTree>
    <p:extLst>
      <p:ext uri="{BB962C8B-B14F-4D97-AF65-F5344CB8AC3E}">
        <p14:creationId xmlns:p14="http://schemas.microsoft.com/office/powerpoint/2010/main" val="166461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Role play could be appropriate in small groups?  </a:t>
            </a:r>
          </a:p>
        </p:txBody>
      </p:sp>
      <p:sp>
        <p:nvSpPr>
          <p:cNvPr id="4" name="Slide Number Placeholder 3"/>
          <p:cNvSpPr>
            <a:spLocks noGrp="1"/>
          </p:cNvSpPr>
          <p:nvPr>
            <p:ph type="sldNum" sz="quarter" idx="5"/>
          </p:nvPr>
        </p:nvSpPr>
        <p:spPr/>
        <p:txBody>
          <a:bodyPr/>
          <a:lstStyle/>
          <a:p>
            <a:fld id="{C3E03256-694A-42B5-AA07-2D946EA0B5E4}" type="slidenum">
              <a:rPr lang="en-GB" smtClean="0"/>
              <a:t>15</a:t>
            </a:fld>
            <a:endParaRPr lang="en-GB"/>
          </a:p>
        </p:txBody>
      </p:sp>
    </p:spTree>
    <p:extLst>
      <p:ext uri="{BB962C8B-B14F-4D97-AF65-F5344CB8AC3E}">
        <p14:creationId xmlns:p14="http://schemas.microsoft.com/office/powerpoint/2010/main" val="419073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16</a:t>
            </a:fld>
            <a:endParaRPr lang="en-GB"/>
          </a:p>
        </p:txBody>
      </p:sp>
    </p:spTree>
    <p:extLst>
      <p:ext uri="{BB962C8B-B14F-4D97-AF65-F5344CB8AC3E}">
        <p14:creationId xmlns:p14="http://schemas.microsoft.com/office/powerpoint/2010/main" val="315659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a:cs typeface="Calibri"/>
            </a:endParaRPr>
          </a:p>
          <a:p>
            <a:r>
              <a:rPr lang="en-US" b="1" dirty="0">
                <a:cs typeface="Calibri"/>
              </a:rPr>
              <a:t>References for facts:</a:t>
            </a:r>
            <a:r>
              <a:rPr lang="en-US" dirty="0">
                <a:cs typeface="Calibri"/>
              </a:rPr>
              <a:t> </a:t>
            </a:r>
            <a:r>
              <a:rPr lang="en-US" dirty="0">
                <a:hlinkClick r:id="rId3"/>
              </a:rPr>
              <a:t>How Long Does It Take for Plastics to Biodegrade? | HowStuffWorks</a:t>
            </a:r>
            <a:r>
              <a:rPr lang="en-US" dirty="0"/>
              <a:t>And</a:t>
            </a:r>
            <a:r>
              <a:rPr lang="en-US" dirty="0">
                <a:cs typeface="Calibri"/>
              </a:rPr>
              <a:t> </a:t>
            </a:r>
            <a:r>
              <a:rPr lang="en-US" dirty="0">
                <a:hlinkClick r:id="rId4"/>
              </a:rPr>
              <a:t>Environmental impact of disposable vapes revealed | Science &amp; Tech News | Sky News</a:t>
            </a:r>
            <a:endParaRPr lang="en-US" dirty="0">
              <a:cs typeface="Calibri"/>
            </a:endParaRPr>
          </a:p>
          <a:p>
            <a:r>
              <a:rPr lang="en-US" b="1" dirty="0">
                <a:cs typeface="Calibri"/>
              </a:rPr>
              <a:t>Picture References:</a:t>
            </a:r>
          </a:p>
          <a:p>
            <a:r>
              <a:rPr lang="en-US" dirty="0">
                <a:cs typeface="Calibri"/>
              </a:rPr>
              <a:t>Earth Day 2021 x2 pictures: </a:t>
            </a:r>
            <a:r>
              <a:rPr lang="en-US" dirty="0">
                <a:hlinkClick r:id="rId5"/>
              </a:rPr>
              <a:t>No Way to Safely Dispose of Plastic Vape Waste — CYANOnline</a:t>
            </a:r>
            <a:endParaRPr lang="en-US" dirty="0">
              <a:cs typeface="Calibri"/>
            </a:endParaRPr>
          </a:p>
          <a:p>
            <a:r>
              <a:rPr lang="en-US" dirty="0">
                <a:cs typeface="Calibri"/>
              </a:rPr>
              <a:t>How long till they're gone graph: reference at bottom of picture</a:t>
            </a:r>
          </a:p>
          <a:p>
            <a:r>
              <a:rPr lang="en-US" dirty="0">
                <a:cs typeface="Calibri"/>
              </a:rPr>
              <a:t>Plastic generation and recovery (recycling rate – whilst recycling efforts have improved over the past few decades, the gap between plastic recovery and generation continues to widen): </a:t>
            </a:r>
            <a:r>
              <a:rPr lang="en-US" dirty="0">
                <a:hlinkClick r:id="rId6"/>
              </a:rPr>
              <a:t>Close the Loop Provides Insight into Recent EPA Fines (prweb.com)</a:t>
            </a:r>
            <a:endParaRPr lang="en-US" dirty="0">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17</a:t>
            </a:fld>
            <a:endParaRPr lang="en-GB"/>
          </a:p>
        </p:txBody>
      </p:sp>
    </p:spTree>
    <p:extLst>
      <p:ext uri="{BB962C8B-B14F-4D97-AF65-F5344CB8AC3E}">
        <p14:creationId xmlns:p14="http://schemas.microsoft.com/office/powerpoint/2010/main" val="486580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Fish will actively digest microplastics  in addition to consuming them via their diet. Although ingestion of the microplastics does not appear to have negative impacts on the health of adult fish, at least in the short term, the results indicated changes in body condition of larvae which are currently unexplained. - </a:t>
            </a:r>
            <a:r>
              <a:rPr lang="en-GB" b="1" dirty="0"/>
              <a:t>Environment Agency – UK  </a:t>
            </a:r>
            <a:r>
              <a:rPr lang="en-GB" dirty="0"/>
              <a:t>Link here</a:t>
            </a:r>
            <a:r>
              <a:rPr lang="en-US" dirty="0"/>
              <a:t>  </a:t>
            </a:r>
            <a:r>
              <a:rPr lang="en-US" dirty="0">
                <a:hlinkClick r:id="rId3"/>
              </a:rPr>
              <a:t>Future of the sea: plastic pollution - GOV.UK (www.gov.uk)</a:t>
            </a:r>
            <a:endParaRPr lang="en-US" dirty="0"/>
          </a:p>
          <a:p>
            <a:endParaRPr lang="en-US" dirty="0"/>
          </a:p>
          <a:p>
            <a:r>
              <a:rPr lang="en-US" dirty="0"/>
              <a:t>Seahorse with plastic cotton bud: </a:t>
            </a:r>
            <a:r>
              <a:rPr lang="en-US" dirty="0">
                <a:hlinkClick r:id="rId4"/>
              </a:rPr>
              <a:t>This Heartbreaking Photo Reveals a Troubling Reality (nationalgeographic.com)</a:t>
            </a:r>
            <a:endParaRPr lang="en-US"/>
          </a:p>
          <a:p>
            <a:endParaRPr lang="en-US" dirty="0">
              <a:cs typeface="Calibri"/>
            </a:endParaRPr>
          </a:p>
          <a:p>
            <a:r>
              <a:rPr lang="en-GB" dirty="0">
                <a:hlinkClick r:id="rId5"/>
              </a:rPr>
              <a:t>https://www.tescoplc.com/sustainability/documents/policies/our-approach-to-managing-waste-from-our-uk-operations/</a:t>
            </a:r>
            <a:r>
              <a:rPr lang="en-GB" dirty="0"/>
              <a:t>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18</a:t>
            </a:fld>
            <a:endParaRPr lang="en-GB"/>
          </a:p>
        </p:txBody>
      </p:sp>
    </p:spTree>
    <p:extLst>
      <p:ext uri="{BB962C8B-B14F-4D97-AF65-F5344CB8AC3E}">
        <p14:creationId xmlns:p14="http://schemas.microsoft.com/office/powerpoint/2010/main" val="1475460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Many young people typically give much higher figures. Ask the class to write answers on a post it note</a:t>
            </a:r>
          </a:p>
          <a:p>
            <a:r>
              <a:rPr lang="en-US" dirty="0">
                <a:cs typeface="Calibri"/>
              </a:rPr>
              <a:t>Below data from ASH 2022: </a:t>
            </a:r>
            <a:r>
              <a:rPr lang="en-US" dirty="0">
                <a:hlinkClick r:id="rId3"/>
              </a:rPr>
              <a:t>Use of e-cigarettes among young people in Great Britain - ASH</a:t>
            </a:r>
            <a:endParaRPr lang="en-US" dirty="0">
              <a:cs typeface="Calibri"/>
            </a:endParaRPr>
          </a:p>
          <a:p>
            <a:r>
              <a:rPr lang="en-US" dirty="0"/>
              <a:t>A large majority of 11-17 year olds have never tried or are unaware of e-cigarettes (83.8%)</a:t>
            </a:r>
            <a:endParaRPr lang="en-US" dirty="0">
              <a:cs typeface="Calibri"/>
            </a:endParaRPr>
          </a:p>
          <a:p>
            <a:r>
              <a:rPr lang="en-US" dirty="0"/>
              <a:t>In 2022, </a:t>
            </a:r>
            <a:r>
              <a:rPr lang="en-US" b="1" dirty="0"/>
              <a:t>15.8% </a:t>
            </a:r>
            <a:r>
              <a:rPr lang="en-US" dirty="0"/>
              <a:t>of 11-17 year olds had</a:t>
            </a:r>
            <a:r>
              <a:rPr lang="en-US" b="1" dirty="0"/>
              <a:t> tried vaping</a:t>
            </a:r>
            <a:r>
              <a:rPr lang="en-US" dirty="0"/>
              <a:t>, compared to 11.2% in 2021 and 13.9% in 2020</a:t>
            </a:r>
            <a:endParaRPr lang="en-US" dirty="0">
              <a:cs typeface="Calibri"/>
            </a:endParaRPr>
          </a:p>
          <a:p>
            <a:r>
              <a:rPr lang="en-US" dirty="0"/>
              <a:t>In 2022, </a:t>
            </a:r>
            <a:r>
              <a:rPr lang="en-US" b="1" dirty="0"/>
              <a:t>7.0% </a:t>
            </a:r>
            <a:r>
              <a:rPr lang="en-US" dirty="0"/>
              <a:t>of 11-17 year olds were </a:t>
            </a:r>
            <a:r>
              <a:rPr lang="en-US" b="1" dirty="0"/>
              <a:t>current users </a:t>
            </a:r>
            <a:r>
              <a:rPr lang="en-US" dirty="0"/>
              <a:t>(at the time of survey), compared to 3.3% in 2021 and 4.1% in 2020.</a:t>
            </a:r>
            <a:endParaRPr lang="en-US" dirty="0">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19</a:t>
            </a:fld>
            <a:endParaRPr lang="en-GB"/>
          </a:p>
        </p:txBody>
      </p:sp>
    </p:spTree>
    <p:extLst>
      <p:ext uri="{BB962C8B-B14F-4D97-AF65-F5344CB8AC3E}">
        <p14:creationId xmlns:p14="http://schemas.microsoft.com/office/powerpoint/2010/main" val="32978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as common for CYP to vape as is imagined.  You are not alone or unusual in not choosing to vape. </a:t>
            </a:r>
          </a:p>
          <a:p>
            <a:r>
              <a:rPr lang="en-US" dirty="0"/>
              <a:t> A large majority of 11-17 year olds have never tried or are unaware of e-cigarettes (92.2%)</a:t>
            </a:r>
            <a:endParaRPr lang="en-US" dirty="0">
              <a:cs typeface="Calibri"/>
            </a:endParaRPr>
          </a:p>
          <a:p>
            <a:r>
              <a:rPr lang="en-US" dirty="0"/>
              <a:t>In 2022, </a:t>
            </a:r>
            <a:r>
              <a:rPr lang="en-US" b="1" dirty="0"/>
              <a:t>15.8% </a:t>
            </a:r>
            <a:r>
              <a:rPr lang="en-US" dirty="0"/>
              <a:t>of 11-17 year olds had</a:t>
            </a:r>
            <a:r>
              <a:rPr lang="en-US" b="1" dirty="0"/>
              <a:t> tried vaping</a:t>
            </a:r>
            <a:r>
              <a:rPr lang="en-US" dirty="0"/>
              <a:t>, compared to 11.2% in 2021 and 13.9% in 2020</a:t>
            </a:r>
            <a:endParaRPr lang="en-US" dirty="0">
              <a:cs typeface="Calibri"/>
            </a:endParaRPr>
          </a:p>
          <a:p>
            <a:r>
              <a:rPr lang="en-US" dirty="0"/>
              <a:t>In 2022, </a:t>
            </a:r>
            <a:r>
              <a:rPr lang="en-US" b="1" dirty="0"/>
              <a:t>7.0% </a:t>
            </a:r>
            <a:r>
              <a:rPr lang="en-US" dirty="0"/>
              <a:t>of 11-17 year olds were </a:t>
            </a:r>
            <a:r>
              <a:rPr lang="en-US" b="1" dirty="0"/>
              <a:t>current users</a:t>
            </a:r>
            <a:r>
              <a:rPr lang="en-US" dirty="0"/>
              <a:t>, compared to 3.3% in 2021 and 4.1% in 2020.</a:t>
            </a:r>
            <a:endParaRPr lang="en-US" dirty="0">
              <a:cs typeface="Calibri"/>
            </a:endParaRPr>
          </a:p>
          <a:p>
            <a:endParaRPr lang="en-US"/>
          </a:p>
          <a:p>
            <a:r>
              <a:rPr lang="en-US" dirty="0"/>
              <a:t>93% DON'T VAPE!  Perhaps it is not as 'cool' as people think??</a:t>
            </a:r>
            <a:endParaRPr lang="en-GB" dirty="0"/>
          </a:p>
        </p:txBody>
      </p:sp>
      <p:sp>
        <p:nvSpPr>
          <p:cNvPr id="4" name="Slide Number Placeholder 3"/>
          <p:cNvSpPr>
            <a:spLocks noGrp="1"/>
          </p:cNvSpPr>
          <p:nvPr>
            <p:ph type="sldNum" sz="quarter" idx="5"/>
          </p:nvPr>
        </p:nvSpPr>
        <p:spPr/>
        <p:txBody>
          <a:bodyPr/>
          <a:lstStyle/>
          <a:p>
            <a:fld id="{C3E03256-694A-42B5-AA07-2D946EA0B5E4}" type="slidenum">
              <a:rPr lang="en-GB" smtClean="0"/>
              <a:t>20</a:t>
            </a:fld>
            <a:endParaRPr lang="en-GB"/>
          </a:p>
        </p:txBody>
      </p:sp>
    </p:spTree>
    <p:extLst>
      <p:ext uri="{BB962C8B-B14F-4D97-AF65-F5344CB8AC3E}">
        <p14:creationId xmlns:p14="http://schemas.microsoft.com/office/powerpoint/2010/main" val="404837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learners will be aware of basic physical risks associated with Vaping – 100%</a:t>
            </a:r>
          </a:p>
          <a:p>
            <a:r>
              <a:rPr lang="en-US">
                <a:cs typeface="Calibri"/>
              </a:rPr>
              <a:t>Most learners will be aware of effects of mental health issues associated with Vaping – 80%</a:t>
            </a:r>
          </a:p>
          <a:p>
            <a:r>
              <a:rPr lang="en-US">
                <a:ea typeface="Calibri"/>
                <a:cs typeface="Calibri"/>
              </a:rPr>
              <a:t>The effects on the environment</a:t>
            </a:r>
            <a:endParaRPr lang="en-US">
              <a:cs typeface="Calibri"/>
            </a:endParaRPr>
          </a:p>
          <a:p>
            <a:r>
              <a:rPr lang="en-US">
                <a:cs typeface="Calibri"/>
              </a:rPr>
              <a:t>Some learners will acknowledge the involvement of </a:t>
            </a:r>
            <a:r>
              <a:rPr lang="en-US" err="1">
                <a:cs typeface="Calibri"/>
              </a:rPr>
              <a:t>organised</a:t>
            </a:r>
            <a:r>
              <a:rPr lang="en-US">
                <a:cs typeface="Calibri"/>
              </a:rPr>
              <a:t> crime including modern day slavery and child exploitation, and how this links to vaping –20%</a:t>
            </a:r>
            <a:endParaRPr lang="en-US">
              <a:ea typeface="Calibri" panose="020F0502020204030204"/>
              <a:cs typeface="Calibri"/>
            </a:endParaRPr>
          </a:p>
          <a:p>
            <a:endParaRPr lang="en-US">
              <a:ea typeface="Calibri" panose="020F0502020204030204"/>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3</a:t>
            </a:fld>
            <a:endParaRPr lang="en-GB"/>
          </a:p>
        </p:txBody>
      </p:sp>
    </p:spTree>
    <p:extLst>
      <p:ext uri="{BB962C8B-B14F-4D97-AF65-F5344CB8AC3E}">
        <p14:creationId xmlns:p14="http://schemas.microsoft.com/office/powerpoint/2010/main" val="1950479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PLENARY</a:t>
            </a:r>
            <a:endParaRPr lang="en-GB" b="1"/>
          </a:p>
          <a:p>
            <a:endParaRPr lang="en-GB" b="1"/>
          </a:p>
          <a:p>
            <a:r>
              <a:rPr lang="en-GB" b="1"/>
              <a:t>Reasons to try e-cigarettes</a:t>
            </a:r>
            <a:endParaRPr lang="en-US" b="1">
              <a:ea typeface="Calibri"/>
              <a:cs typeface="Calibri"/>
            </a:endParaRPr>
          </a:p>
          <a:p>
            <a:pPr marL="285750" indent="-285750">
              <a:buFont typeface="Arial,Sans-Serif"/>
              <a:buChar char="•"/>
            </a:pPr>
            <a:endParaRPr lang="en-GB" b="1"/>
          </a:p>
          <a:p>
            <a:pPr marL="285750" indent="-285750">
              <a:buFont typeface="Arial,Sans-Serif"/>
              <a:buChar char="•"/>
            </a:pPr>
            <a:r>
              <a:rPr lang="en-GB"/>
              <a:t>YOUNG PEOPLE: To be accepted by friends</a:t>
            </a:r>
            <a:r>
              <a:rPr lang="en-US" b="1"/>
              <a:t>/</a:t>
            </a:r>
            <a:r>
              <a:rPr lang="en-GB"/>
              <a:t>Just curious/To taste the flavours</a:t>
            </a:r>
            <a:r>
              <a:rPr lang="en-US"/>
              <a:t>/</a:t>
            </a:r>
            <a:r>
              <a:rPr lang="en-GB"/>
              <a:t>To rebel or appear older/Feeling stressed</a:t>
            </a:r>
          </a:p>
          <a:p>
            <a:pPr marL="285750" indent="-285750">
              <a:buFont typeface="Arial,Sans-Serif"/>
              <a:buChar char="•"/>
            </a:pPr>
            <a:r>
              <a:rPr lang="en-GB"/>
              <a:t>ADULTS: to help them to stop smoking cigarettes</a:t>
            </a:r>
            <a:endParaRPr lang="en-US"/>
          </a:p>
          <a:p>
            <a:endParaRPr lang="en-US">
              <a:cs typeface="Calibri"/>
            </a:endParaRPr>
          </a:p>
          <a:p>
            <a:r>
              <a:rPr lang="en-US">
                <a:cs typeface="Calibri"/>
              </a:rPr>
              <a:t>The only advantage of vaping is to relieve the craving of smoking when you are trying to stop.</a:t>
            </a:r>
            <a:endParaRPr lang="en-US">
              <a:ea typeface="Calibri"/>
              <a:cs typeface="Calibri"/>
            </a:endParaRPr>
          </a:p>
          <a:p>
            <a:r>
              <a:rPr lang="en-US">
                <a:cs typeface="Calibri"/>
              </a:rPr>
              <a:t>Vaping creates nicotine cravings just like when you smoke.  If you don't vape you won't feel the cravings nicotine causes which include</a:t>
            </a:r>
            <a:endParaRPr lang="en-US">
              <a:ea typeface="Calibri"/>
              <a:cs typeface="Calibri"/>
            </a:endParaRPr>
          </a:p>
          <a:p>
            <a:pPr marL="171450" indent="-171450">
              <a:lnSpc>
                <a:spcPct val="90000"/>
              </a:lnSpc>
              <a:spcBef>
                <a:spcPts val="1000"/>
              </a:spcBef>
              <a:buFont typeface="Arial"/>
              <a:buChar char="•"/>
            </a:pPr>
            <a:r>
              <a:rPr lang="en-US"/>
              <a:t>Negative Mood and </a:t>
            </a:r>
            <a:r>
              <a:rPr lang="en-US" err="1"/>
              <a:t>behaviour</a:t>
            </a:r>
            <a:r>
              <a:rPr lang="en-US"/>
              <a:t> changes</a:t>
            </a:r>
            <a:endParaRPr lang="en-US">
              <a:ea typeface="Calibri"/>
              <a:cs typeface="Calibri"/>
            </a:endParaRPr>
          </a:p>
          <a:p>
            <a:pPr marL="171450" indent="-171450">
              <a:lnSpc>
                <a:spcPct val="90000"/>
              </a:lnSpc>
              <a:spcBef>
                <a:spcPts val="1000"/>
              </a:spcBef>
              <a:buFont typeface="Arial"/>
              <a:buChar char="•"/>
            </a:pPr>
            <a:r>
              <a:rPr lang="en-US"/>
              <a:t>Problems concentrating</a:t>
            </a:r>
            <a:endParaRPr lang="en-US">
              <a:ea typeface="Calibri"/>
              <a:cs typeface="Calibri"/>
            </a:endParaRPr>
          </a:p>
          <a:p>
            <a:pPr marL="171450" indent="-171450">
              <a:lnSpc>
                <a:spcPct val="90000"/>
              </a:lnSpc>
              <a:spcBef>
                <a:spcPts val="1000"/>
              </a:spcBef>
              <a:buFont typeface="Arial"/>
              <a:buChar char="•"/>
            </a:pPr>
            <a:r>
              <a:rPr lang="en-US"/>
              <a:t>coughing</a:t>
            </a:r>
            <a:endParaRPr lang="en-US">
              <a:ea typeface="Calibri"/>
              <a:cs typeface="Calibri"/>
            </a:endParaRPr>
          </a:p>
          <a:p>
            <a:pPr marL="171450" indent="-171450">
              <a:lnSpc>
                <a:spcPct val="90000"/>
              </a:lnSpc>
              <a:spcBef>
                <a:spcPts val="1000"/>
              </a:spcBef>
              <a:buFont typeface="Arial"/>
              <a:buChar char="•"/>
            </a:pPr>
            <a:r>
              <a:rPr lang="en-US"/>
              <a:t>dry mouth and throat</a:t>
            </a:r>
            <a:endParaRPr lang="en-US">
              <a:ea typeface="Calibri"/>
              <a:cs typeface="Calibri"/>
            </a:endParaRPr>
          </a:p>
          <a:p>
            <a:pPr marL="171450" indent="-171450">
              <a:lnSpc>
                <a:spcPct val="90000"/>
              </a:lnSpc>
              <a:spcBef>
                <a:spcPts val="1000"/>
              </a:spcBef>
              <a:buFont typeface="Arial"/>
              <a:buChar char="•"/>
            </a:pPr>
            <a:r>
              <a:rPr lang="en-US"/>
              <a:t>shortness of breath</a:t>
            </a:r>
            <a:endParaRPr lang="en-US">
              <a:ea typeface="Calibri"/>
              <a:cs typeface="Calibri"/>
            </a:endParaRPr>
          </a:p>
          <a:p>
            <a:pPr marL="171450" indent="-171450">
              <a:lnSpc>
                <a:spcPct val="90000"/>
              </a:lnSpc>
              <a:spcBef>
                <a:spcPts val="1000"/>
              </a:spcBef>
              <a:buFont typeface="Arial"/>
              <a:buChar char="•"/>
            </a:pPr>
            <a:r>
              <a:rPr lang="en-US"/>
              <a:t>mouth and throat irritation</a:t>
            </a:r>
            <a:endParaRPr lang="en-US">
              <a:ea typeface="Calibri"/>
              <a:cs typeface="Calibri"/>
            </a:endParaRPr>
          </a:p>
          <a:p>
            <a:pPr marL="171450" indent="-171450">
              <a:lnSpc>
                <a:spcPct val="90000"/>
              </a:lnSpc>
              <a:spcBef>
                <a:spcPts val="1000"/>
              </a:spcBef>
              <a:buFont typeface="Arial"/>
              <a:buChar char="•"/>
            </a:pPr>
            <a:r>
              <a:rPr lang="en-US"/>
              <a:t>Headaches</a:t>
            </a:r>
            <a:endParaRPr lang="en-GB"/>
          </a:p>
          <a:p>
            <a:pPr marL="171450" indent="-171450">
              <a:lnSpc>
                <a:spcPct val="90000"/>
              </a:lnSpc>
              <a:spcBef>
                <a:spcPts val="1000"/>
              </a:spcBef>
              <a:buFont typeface="Arial"/>
              <a:buChar char="•"/>
            </a:pPr>
            <a:r>
              <a:rPr lang="en-US">
                <a:cs typeface="Calibri"/>
              </a:rPr>
              <a:t>Anxiety</a:t>
            </a:r>
            <a:endParaRPr lang="en-US">
              <a:ea typeface="Calibri"/>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21</a:t>
            </a:fld>
            <a:endParaRPr lang="en-GB"/>
          </a:p>
        </p:txBody>
      </p:sp>
    </p:spTree>
    <p:extLst>
      <p:ext uri="{BB962C8B-B14F-4D97-AF65-F5344CB8AC3E}">
        <p14:creationId xmlns:p14="http://schemas.microsoft.com/office/powerpoint/2010/main" val="72736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Today we will learn: what vaping is, why people vape, the risks including physical and psychological, as well as environmental impacts</a:t>
            </a:r>
            <a:endParaRPr lang="en-GB"/>
          </a:p>
          <a:p>
            <a:r>
              <a:rPr lang="en-GB" b="1" i="1">
                <a:cs typeface="Calibri"/>
              </a:rPr>
              <a:t>List some words/phrases/slang words that come to mind when you think about vaping or what do you know about vaping? </a:t>
            </a:r>
            <a:r>
              <a:rPr lang="en-GB" i="1" u="sng">
                <a:cs typeface="Calibri"/>
              </a:rPr>
              <a:t>(can be repeated again at end of lesson in hope of more understanding and knowledge) </a:t>
            </a:r>
          </a:p>
          <a:p>
            <a:r>
              <a:rPr lang="en-GB">
                <a:cs typeface="Calibri"/>
              </a:rPr>
              <a:t>Possible answers: cool, fun flavours/colours, Elf bar, geek bar, de-stress, friends, nicotine?</a:t>
            </a:r>
          </a:p>
          <a:p>
            <a:endParaRPr lang="en-GB">
              <a:cs typeface="Calibri"/>
            </a:endParaRPr>
          </a:p>
          <a:p>
            <a:r>
              <a:rPr lang="en-GB">
                <a:cs typeface="Calibri"/>
              </a:rPr>
              <a:t>Can either do the worksheet individually or in a group, or have a class discussion with teacher reading out the post-it notes</a:t>
            </a:r>
          </a:p>
          <a:p>
            <a:endParaRPr lang="en-GB">
              <a:cs typeface="Calibri"/>
            </a:endParaRPr>
          </a:p>
          <a:p>
            <a:r>
              <a:rPr lang="en-GB" b="0">
                <a:cs typeface="Calibri"/>
              </a:rPr>
              <a:t>Relevant sections on worksheet: </a:t>
            </a:r>
          </a:p>
          <a:p>
            <a:r>
              <a:rPr lang="en-GB" i="1">
                <a:cs typeface="Calibri"/>
              </a:rPr>
              <a:t>1. ‘What do you know about vaping?’ boxes</a:t>
            </a:r>
          </a:p>
          <a:p>
            <a:r>
              <a:rPr lang="en-GB" i="1">
                <a:cs typeface="Calibri"/>
              </a:rPr>
              <a:t>2. Word bank activity</a:t>
            </a:r>
          </a:p>
          <a:p>
            <a:endParaRPr lang="en-GB">
              <a:cs typeface="Calibri"/>
            </a:endParaRPr>
          </a:p>
          <a:p>
            <a:r>
              <a:rPr lang="en-GB">
                <a:cs typeface="Calibri"/>
              </a:rPr>
              <a:t>The task at the end of the worksheet </a:t>
            </a:r>
            <a:r>
              <a:rPr lang="en-GB" i="1">
                <a:cs typeface="Calibri"/>
              </a:rPr>
              <a:t>(Plenary/exit cards) </a:t>
            </a:r>
            <a:r>
              <a:rPr lang="en-GB">
                <a:cs typeface="Calibri"/>
              </a:rPr>
              <a:t>will hopefully show understanding and knowledge increase</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4</a:t>
            </a:fld>
            <a:endParaRPr lang="en-GB"/>
          </a:p>
        </p:txBody>
      </p:sp>
    </p:spTree>
    <p:extLst>
      <p:ext uri="{BB962C8B-B14F-4D97-AF65-F5344CB8AC3E}">
        <p14:creationId xmlns:p14="http://schemas.microsoft.com/office/powerpoint/2010/main" val="153678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Vapes / E-cigarettes – may have heard of puff bars/Elf Bars/Geek bars</a:t>
            </a:r>
          </a:p>
          <a:p>
            <a:r>
              <a:rPr lang="en-US" dirty="0"/>
              <a:t>The actual reason for vaping is to stop smoking, however, many young people do so because of peer pressure, inquisitiveness, stress, social. </a:t>
            </a:r>
            <a:endParaRPr lang="en-US" dirty="0">
              <a:cs typeface="Calibri"/>
            </a:endParaRPr>
          </a:p>
          <a:p>
            <a:r>
              <a:rPr lang="en-US" dirty="0">
                <a:cs typeface="Calibri"/>
              </a:rPr>
              <a:t>Vaping can help adults to stop smoking. They are not for young people. Although vaping is much safer than smoking, it is not risk free, particularly for those who have never smoked. If you don't smoke – don't vape.</a:t>
            </a:r>
          </a:p>
          <a:p>
            <a:r>
              <a:rPr lang="en-US" dirty="0">
                <a:cs typeface="Calibri"/>
              </a:rPr>
              <a:t>Question – is it legal to sell or give vapes for under 18s? Answer: No, it is ILLEGAL.</a:t>
            </a:r>
          </a:p>
          <a:p>
            <a:endParaRPr lang="en-US" dirty="0">
              <a:cs typeface="Calibri"/>
            </a:endParaRPr>
          </a:p>
          <a:p>
            <a:r>
              <a:rPr lang="en-US" dirty="0">
                <a:cs typeface="Calibri"/>
              </a:rPr>
              <a:t>Video on the next slide </a:t>
            </a:r>
            <a:r>
              <a:rPr lang="en-US" dirty="0" err="1">
                <a:cs typeface="Calibri"/>
              </a:rPr>
              <a:t>emphasises</a:t>
            </a:r>
            <a:r>
              <a:rPr lang="en-US" dirty="0">
                <a:cs typeface="Calibri"/>
              </a:rPr>
              <a:t> the message on this page.</a:t>
            </a:r>
          </a:p>
          <a:p>
            <a:endParaRPr lang="en-US">
              <a:cs typeface="Calibri"/>
            </a:endParaRPr>
          </a:p>
          <a:p>
            <a:r>
              <a:rPr lang="en-US" dirty="0">
                <a:cs typeface="Calibri"/>
              </a:rPr>
              <a:t>Reference for information on slide- </a:t>
            </a:r>
            <a:r>
              <a:rPr lang="en-US" dirty="0">
                <a:hlinkClick r:id="rId3"/>
              </a:rPr>
              <a:t>Quit Smoking Aids | One You South Gloucestershire (southglos.gov.uk) </a:t>
            </a:r>
            <a:endParaRPr lang="en-US" dirty="0">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5</a:t>
            </a:fld>
            <a:endParaRPr lang="en-GB"/>
          </a:p>
        </p:txBody>
      </p:sp>
    </p:spTree>
    <p:extLst>
      <p:ext uri="{BB962C8B-B14F-4D97-AF65-F5344CB8AC3E}">
        <p14:creationId xmlns:p14="http://schemas.microsoft.com/office/powerpoint/2010/main" val="1234085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cs typeface="Calibri" panose="020F0502020204030204"/>
              </a:rPr>
              <a:t>Reference for information on slide - </a:t>
            </a:r>
            <a:r>
              <a:rPr lang="en-GB" dirty="0">
                <a:hlinkClick r:id="rId3"/>
              </a:rPr>
              <a:t>Quit Smoking Aids | One You South Gloucestershire (southglos.gov.uk)</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C3E03256-694A-42B5-AA07-2D946EA0B5E4}" type="slidenum">
              <a:rPr lang="en-GB" smtClean="0"/>
              <a:t>6</a:t>
            </a:fld>
            <a:endParaRPr lang="en-GB"/>
          </a:p>
        </p:txBody>
      </p:sp>
    </p:spTree>
    <p:extLst>
      <p:ext uri="{BB962C8B-B14F-4D97-AF65-F5344CB8AC3E}">
        <p14:creationId xmlns:p14="http://schemas.microsoft.com/office/powerpoint/2010/main" val="101913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Video 1min 38sec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https://www.youtube.com/watch?v=rod4d4yFeaE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C3E03256-694A-42B5-AA07-2D946EA0B5E4}" type="slidenum">
              <a:rPr lang="en-GB" smtClean="0"/>
              <a:t>7</a:t>
            </a:fld>
            <a:endParaRPr lang="en-GB"/>
          </a:p>
        </p:txBody>
      </p:sp>
    </p:spTree>
    <p:extLst>
      <p:ext uri="{BB962C8B-B14F-4D97-AF65-F5344CB8AC3E}">
        <p14:creationId xmlns:p14="http://schemas.microsoft.com/office/powerpoint/2010/main" val="207768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info: often disposable vapes are sold to young people by peers who buy them online, or sometimes in shops. There are many counterfeit vapes for sale online and they have found their way to many shops. It is impossible to say how much nicotine, and what other health harming chemicals, there are in these illegal products.</a:t>
            </a:r>
          </a:p>
          <a:p>
            <a:endParaRPr lang="en-GB" dirty="0">
              <a:cs typeface="Calibri"/>
            </a:endParaRPr>
          </a:p>
          <a:p>
            <a:r>
              <a:rPr lang="en-GB" dirty="0">
                <a:cs typeface="Calibri"/>
              </a:rPr>
              <a:t>Reference for information - </a:t>
            </a:r>
            <a:r>
              <a:rPr lang="en-GB" dirty="0">
                <a:hlinkClick r:id="rId3"/>
              </a:rPr>
              <a:t>E-cigarettes and vaping: policy, regulation and guidance - GOV.UK (www.gov.uk)</a:t>
            </a:r>
            <a:endParaRPr lang="en-GB" dirty="0">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8</a:t>
            </a:fld>
            <a:endParaRPr lang="en-GB"/>
          </a:p>
        </p:txBody>
      </p:sp>
    </p:spTree>
    <p:extLst>
      <p:ext uri="{BB962C8B-B14F-4D97-AF65-F5344CB8AC3E}">
        <p14:creationId xmlns:p14="http://schemas.microsoft.com/office/powerpoint/2010/main" val="144769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References for information in slide - </a:t>
            </a:r>
          </a:p>
          <a:p>
            <a:r>
              <a:rPr lang="en-US" dirty="0">
                <a:hlinkClick r:id="rId3"/>
              </a:rPr>
              <a:t>Tobacco Additives: Cigarette engineering and nicotine addiction - ASH</a:t>
            </a:r>
          </a:p>
          <a:p>
            <a:r>
              <a:rPr lang="en-US" dirty="0">
                <a:hlinkClick r:id="rId4"/>
              </a:rPr>
              <a:t>Quit Smoking Aids | One You South Gloucestershire (southglos.gov.uk)</a:t>
            </a:r>
            <a:endParaRPr lang="en-US"/>
          </a:p>
        </p:txBody>
      </p:sp>
      <p:sp>
        <p:nvSpPr>
          <p:cNvPr id="4" name="Slide Number Placeholder 3"/>
          <p:cNvSpPr>
            <a:spLocks noGrp="1"/>
          </p:cNvSpPr>
          <p:nvPr>
            <p:ph type="sldNum" sz="quarter" idx="5"/>
          </p:nvPr>
        </p:nvSpPr>
        <p:spPr/>
        <p:txBody>
          <a:bodyPr/>
          <a:lstStyle/>
          <a:p>
            <a:fld id="{C3E03256-694A-42B5-AA07-2D946EA0B5E4}" type="slidenum">
              <a:rPr lang="en-GB" smtClean="0"/>
              <a:t>9</a:t>
            </a:fld>
            <a:endParaRPr lang="en-GB"/>
          </a:p>
        </p:txBody>
      </p:sp>
    </p:spTree>
    <p:extLst>
      <p:ext uri="{BB962C8B-B14F-4D97-AF65-F5344CB8AC3E}">
        <p14:creationId xmlns:p14="http://schemas.microsoft.com/office/powerpoint/2010/main" val="224631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Psychological/</a:t>
            </a:r>
            <a:r>
              <a:rPr lang="en-US" b="1" err="1">
                <a:ea typeface="Calibri"/>
                <a:cs typeface="Calibri"/>
              </a:rPr>
              <a:t>Behavioural</a:t>
            </a:r>
            <a:r>
              <a:rPr lang="en-US" b="1">
                <a:ea typeface="Calibri"/>
                <a:cs typeface="Calibri"/>
              </a:rPr>
              <a:t>: </a:t>
            </a:r>
            <a:r>
              <a:rPr lang="en-US">
                <a:ea typeface="Calibri"/>
                <a:cs typeface="Calibri"/>
              </a:rPr>
              <a:t>Increased anxiety, Depression, negative mood, problems concentrating, </a:t>
            </a:r>
          </a:p>
          <a:p>
            <a:r>
              <a:rPr lang="en-US" b="1">
                <a:ea typeface="Calibri"/>
                <a:cs typeface="Calibri"/>
              </a:rPr>
              <a:t>Physical: </a:t>
            </a:r>
            <a:r>
              <a:rPr lang="en-US">
                <a:ea typeface="Calibri"/>
                <a:cs typeface="Calibri"/>
              </a:rPr>
              <a:t>Dizziness, lightheadedness, sleep disturbance, headaches if too much nicotine, coughing, dry mouth and throat, shortness of breath, changes in appetite</a:t>
            </a:r>
          </a:p>
          <a:p>
            <a:r>
              <a:rPr lang="en-US">
                <a:ea typeface="Calibri"/>
                <a:cs typeface="Calibri"/>
              </a:rPr>
              <a:t>Withdrawal symptoms – aggression, moodiness, non engagement</a:t>
            </a:r>
          </a:p>
          <a:p>
            <a:r>
              <a:rPr lang="en-US">
                <a:ea typeface="Calibri"/>
                <a:cs typeface="Calibri"/>
              </a:rPr>
              <a:t>Nicotine is a stimulant drug, which is why it can cause these issues, and reliance and dependence.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3E03256-694A-42B5-AA07-2D946EA0B5E4}" type="slidenum">
              <a:rPr lang="en-GB" smtClean="0"/>
              <a:t>10</a:t>
            </a:fld>
            <a:endParaRPr lang="en-GB"/>
          </a:p>
        </p:txBody>
      </p:sp>
    </p:spTree>
    <p:extLst>
      <p:ext uri="{BB962C8B-B14F-4D97-AF65-F5344CB8AC3E}">
        <p14:creationId xmlns:p14="http://schemas.microsoft.com/office/powerpoint/2010/main" val="176712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4E0753-37EE-4BBB-928D-D6BAA79E9565}"/>
              </a:ext>
            </a:extLst>
          </p:cNvPr>
          <p:cNvSpPr>
            <a:spLocks noGrp="1"/>
          </p:cNvSpPr>
          <p:nvPr>
            <p:ph type="ctrTitle"/>
          </p:nvPr>
        </p:nvSpPr>
        <p:spPr>
          <a:xfrm>
            <a:off x="617620" y="1122363"/>
            <a:ext cx="9613561" cy="2387600"/>
          </a:xfrm>
        </p:spPr>
        <p:txBody>
          <a:bodyPr anchor="b">
            <a:normAutofit/>
          </a:bodyPr>
          <a:lstStyle>
            <a:lvl1pPr algn="l">
              <a:defRPr sz="4000" b="1">
                <a:solidFill>
                  <a:schemeClr val="tx2"/>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A582A9E9-E28D-4C3C-8DC0-E084E8850872}"/>
              </a:ext>
            </a:extLst>
          </p:cNvPr>
          <p:cNvSpPr>
            <a:spLocks noGrp="1"/>
          </p:cNvSpPr>
          <p:nvPr>
            <p:ph type="subTitle" idx="1"/>
          </p:nvPr>
        </p:nvSpPr>
        <p:spPr>
          <a:xfrm>
            <a:off x="617620" y="3602038"/>
            <a:ext cx="9613561" cy="1655762"/>
          </a:xfrm>
        </p:spPr>
        <p:txBody>
          <a:bodyPr>
            <a:normAutofit/>
          </a:bodyPr>
          <a:lstStyle>
            <a:lvl1pPr marL="0" indent="0" algn="l">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A3365F76-FAEC-4C62-B279-AA0964AD4074}"/>
              </a:ext>
            </a:extLst>
          </p:cNvPr>
          <p:cNvPicPr>
            <a:picLocks noChangeAspect="1"/>
          </p:cNvPicPr>
          <p:nvPr userDrawn="1"/>
        </p:nvPicPr>
        <p:blipFill>
          <a:blip r:embed="rId2"/>
          <a:stretch>
            <a:fillRect/>
          </a:stretch>
        </p:blipFill>
        <p:spPr>
          <a:xfrm>
            <a:off x="10231182" y="165894"/>
            <a:ext cx="1847864" cy="1214447"/>
          </a:xfrm>
          <a:prstGeom prst="rect">
            <a:avLst/>
          </a:prstGeom>
        </p:spPr>
      </p:pic>
      <p:grpSp>
        <p:nvGrpSpPr>
          <p:cNvPr id="5" name="Group 4">
            <a:extLst>
              <a:ext uri="{FF2B5EF4-FFF2-40B4-BE49-F238E27FC236}">
                <a16:creationId xmlns:a16="http://schemas.microsoft.com/office/drawing/2014/main" id="{E8C560E4-07CC-4873-82F4-6C37ECF7B454}"/>
              </a:ext>
            </a:extLst>
          </p:cNvPr>
          <p:cNvGrpSpPr/>
          <p:nvPr userDrawn="1"/>
        </p:nvGrpSpPr>
        <p:grpSpPr>
          <a:xfrm>
            <a:off x="142874" y="6357940"/>
            <a:ext cx="11936172" cy="409992"/>
            <a:chOff x="142874" y="6357940"/>
            <a:chExt cx="11936172" cy="409992"/>
          </a:xfrm>
        </p:grpSpPr>
        <p:cxnSp>
          <p:nvCxnSpPr>
            <p:cNvPr id="6" name="Straight Connector 5">
              <a:extLst>
                <a:ext uri="{FF2B5EF4-FFF2-40B4-BE49-F238E27FC236}">
                  <a16:creationId xmlns:a16="http://schemas.microsoft.com/office/drawing/2014/main" id="{EAC463B8-5E00-4691-B526-A3D34A981E3E}"/>
                </a:ext>
              </a:extLst>
            </p:cNvPr>
            <p:cNvCxnSpPr>
              <a:cxnSpLocks/>
            </p:cNvCxnSpPr>
            <p:nvPr userDrawn="1"/>
          </p:nvCxnSpPr>
          <p:spPr>
            <a:xfrm>
              <a:off x="142874" y="6357940"/>
              <a:ext cx="11914740"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4490118E-70C3-417D-9CC7-E180256BE3BB}"/>
                </a:ext>
              </a:extLst>
            </p:cNvPr>
            <p:cNvSpPr txBox="1"/>
            <p:nvPr userDrawn="1"/>
          </p:nvSpPr>
          <p:spPr>
            <a:xfrm>
              <a:off x="9158288" y="6429378"/>
              <a:ext cx="2920758" cy="338554"/>
            </a:xfrm>
            <a:prstGeom prst="rect">
              <a:avLst/>
            </a:prstGeom>
            <a:noFill/>
          </p:spPr>
          <p:txBody>
            <a:bodyPr wrap="square" rtlCol="0">
              <a:spAutoFit/>
            </a:bodyPr>
            <a:lstStyle/>
            <a:p>
              <a:pPr algn="r"/>
              <a:r>
                <a:rPr lang="en-GB" sz="1600">
                  <a:solidFill>
                    <a:schemeClr val="accent6"/>
                  </a:solidFill>
                </a:rPr>
                <a:t>www.southglos.gov.uk</a:t>
              </a:r>
            </a:p>
          </p:txBody>
        </p:sp>
      </p:grpSp>
      <p:sp>
        <p:nvSpPr>
          <p:cNvPr id="2" name="Footer Placeholder 1">
            <a:extLst>
              <a:ext uri="{FF2B5EF4-FFF2-40B4-BE49-F238E27FC236}">
                <a16:creationId xmlns:a16="http://schemas.microsoft.com/office/drawing/2014/main" id="{FCA61AFE-5C69-43E3-ABFA-3690ABD1377F}"/>
              </a:ext>
            </a:extLst>
          </p:cNvPr>
          <p:cNvSpPr>
            <a:spLocks noGrp="1"/>
          </p:cNvSpPr>
          <p:nvPr>
            <p:ph type="ftr" sz="quarter" idx="10"/>
          </p:nvPr>
        </p:nvSpPr>
        <p:spPr/>
        <p:txBody>
          <a:bodyPr/>
          <a:lstStyle>
            <a:lvl1pPr>
              <a:defRPr>
                <a:solidFill>
                  <a:schemeClr val="accent6"/>
                </a:solidFill>
              </a:defRPr>
            </a:lvl1pPr>
          </a:lstStyle>
          <a:p>
            <a:r>
              <a:rPr lang="en-GB"/>
              <a:t>South Gloucestershire Council</a:t>
            </a:r>
          </a:p>
        </p:txBody>
      </p:sp>
    </p:spTree>
    <p:extLst>
      <p:ext uri="{BB962C8B-B14F-4D97-AF65-F5344CB8AC3E}">
        <p14:creationId xmlns:p14="http://schemas.microsoft.com/office/powerpoint/2010/main" val="34670765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D695-AC8A-4FEF-877F-47B1DB512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B9DA70-0A1D-49C9-BC99-7BFCB39B3DE9}"/>
              </a:ext>
            </a:extLst>
          </p:cNvPr>
          <p:cNvSpPr>
            <a:spLocks noGrp="1"/>
          </p:cNvSpPr>
          <p:nvPr>
            <p:ph idx="1"/>
          </p:nvPr>
        </p:nvSpPr>
        <p:spPr>
          <a:xfrm>
            <a:off x="5183188" y="2057400"/>
            <a:ext cx="6172200" cy="380365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50AAEA-2D4B-4150-8650-49640C6FFB1D}"/>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BEE4D0C6-5F9C-4EEF-910C-3720F74A7C4B}"/>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5107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FC13-8D4B-4961-B6D9-3545E2E6D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C8FC08-048D-4E3B-B8B8-8620CD28B081}"/>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06AC835E-D146-44AC-A83F-8831E94109B4}"/>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28A5698-6200-47AC-AEDC-40CE685498FD}"/>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426415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8D004F-C822-4845-BFDF-081B6D504DD0}"/>
              </a:ext>
            </a:extLst>
          </p:cNvPr>
          <p:cNvSpPr>
            <a:spLocks noGrp="1"/>
          </p:cNvSpPr>
          <p:nvPr>
            <p:ph type="ftr" sz="quarter" idx="10"/>
          </p:nvPr>
        </p:nvSpPr>
        <p:spPr/>
        <p:txBody>
          <a:bodyPr/>
          <a:lstStyle/>
          <a:p>
            <a:r>
              <a:rPr lang="en-GB"/>
              <a:t>South Gloucestershire Council</a:t>
            </a:r>
          </a:p>
        </p:txBody>
      </p:sp>
      <p:sp>
        <p:nvSpPr>
          <p:cNvPr id="7" name="Title 1">
            <a:extLst>
              <a:ext uri="{FF2B5EF4-FFF2-40B4-BE49-F238E27FC236}">
                <a16:creationId xmlns:a16="http://schemas.microsoft.com/office/drawing/2014/main" id="{01AA6B5B-0CF9-4E53-9CFC-D163E826A8E1}"/>
              </a:ext>
            </a:extLst>
          </p:cNvPr>
          <p:cNvSpPr>
            <a:spLocks noGrp="1"/>
          </p:cNvSpPr>
          <p:nvPr>
            <p:ph type="ctrTitle"/>
          </p:nvPr>
        </p:nvSpPr>
        <p:spPr>
          <a:xfrm>
            <a:off x="617620" y="1122363"/>
            <a:ext cx="9613561" cy="2387600"/>
          </a:xfrm>
        </p:spPr>
        <p:txBody>
          <a:bodyPr anchor="b">
            <a:normAutofit/>
          </a:bodyPr>
          <a:lstStyle>
            <a:lvl1pPr algn="l">
              <a:defRPr sz="4000" b="1"/>
            </a:lvl1pPr>
          </a:lstStyle>
          <a:p>
            <a:r>
              <a:rPr lang="en-US"/>
              <a:t>Click to edit Master title style</a:t>
            </a:r>
            <a:endParaRPr lang="en-GB"/>
          </a:p>
        </p:txBody>
      </p:sp>
      <p:sp>
        <p:nvSpPr>
          <p:cNvPr id="8" name="Subtitle 2">
            <a:extLst>
              <a:ext uri="{FF2B5EF4-FFF2-40B4-BE49-F238E27FC236}">
                <a16:creationId xmlns:a16="http://schemas.microsoft.com/office/drawing/2014/main" id="{2F6EB3F1-0D54-40CD-AEB0-D420CD67A20E}"/>
              </a:ext>
            </a:extLst>
          </p:cNvPr>
          <p:cNvSpPr>
            <a:spLocks noGrp="1"/>
          </p:cNvSpPr>
          <p:nvPr>
            <p:ph type="subTitle" idx="1"/>
          </p:nvPr>
        </p:nvSpPr>
        <p:spPr>
          <a:xfrm>
            <a:off x="617620" y="3602038"/>
            <a:ext cx="9613561" cy="1655762"/>
          </a:xfrm>
        </p:spPr>
        <p:txBody>
          <a:bodyPr>
            <a:normAutofit/>
          </a:bodyPr>
          <a:lstStyle>
            <a:lvl1pPr marL="0" indent="0" algn="l">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7324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90A6-9219-4B00-9F0F-76121A46D89F}"/>
              </a:ext>
            </a:extLst>
          </p:cNvPr>
          <p:cNvSpPr>
            <a:spLocks noGrp="1"/>
          </p:cNvSpPr>
          <p:nvPr>
            <p:ph type="title"/>
          </p:nvPr>
        </p:nvSpPr>
        <p:spPr>
          <a:xfrm>
            <a:off x="831851" y="3128211"/>
            <a:ext cx="9467182" cy="1434264"/>
          </a:xfrm>
        </p:spPr>
        <p:txBody>
          <a:bodyPr anchor="b">
            <a:normAutofit/>
          </a:bodyPr>
          <a:lstStyle>
            <a:lvl1pPr>
              <a:defRPr sz="36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BF7814-EE2E-4BE9-A830-6693B96F4AFE}"/>
              </a:ext>
            </a:extLst>
          </p:cNvPr>
          <p:cNvSpPr>
            <a:spLocks noGrp="1"/>
          </p:cNvSpPr>
          <p:nvPr>
            <p:ph type="body" idx="1"/>
          </p:nvPr>
        </p:nvSpPr>
        <p:spPr>
          <a:xfrm>
            <a:off x="831850" y="4589463"/>
            <a:ext cx="9467182" cy="1500187"/>
          </a:xfrm>
        </p:spPr>
        <p:txBody>
          <a:bodyPr>
            <a:normAutofit/>
          </a:bodyPr>
          <a:lstStyle>
            <a:lvl1pPr marL="0" indent="0">
              <a:buNone/>
              <a:defRPr sz="1800">
                <a:solidFill>
                  <a:schemeClr val="accent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Footer Placeholder 5">
            <a:extLst>
              <a:ext uri="{FF2B5EF4-FFF2-40B4-BE49-F238E27FC236}">
                <a16:creationId xmlns:a16="http://schemas.microsoft.com/office/drawing/2014/main" id="{68E38E11-10A2-4224-AD3F-19ACA61B16DE}"/>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42711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D81-C01F-44A2-9ADD-6E41A96B99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C3733E-1522-4C33-87A2-599165144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0F35ED0-2130-4648-928E-19C80195AF10}"/>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69994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D81-C01F-44A2-9ADD-6E41A96B99B9}"/>
              </a:ext>
            </a:extLst>
          </p:cNvPr>
          <p:cNvSpPr>
            <a:spLocks noGrp="1"/>
          </p:cNvSpPr>
          <p:nvPr>
            <p:ph type="title"/>
          </p:nvPr>
        </p:nvSpPr>
        <p:spPr/>
        <p:txBody>
          <a:bodyPr/>
          <a:lstStyle/>
          <a:p>
            <a:r>
              <a:rPr lang="en-US"/>
              <a:t>Click to edit Master title style</a:t>
            </a:r>
            <a:endParaRPr lang="en-GB"/>
          </a:p>
        </p:txBody>
      </p:sp>
      <p:sp>
        <p:nvSpPr>
          <p:cNvPr id="7" name="Table Placeholder 6">
            <a:extLst>
              <a:ext uri="{FF2B5EF4-FFF2-40B4-BE49-F238E27FC236}">
                <a16:creationId xmlns:a16="http://schemas.microsoft.com/office/drawing/2014/main" id="{D0E302AD-9E5B-4F1A-857B-D4C16D220ED5}"/>
              </a:ext>
            </a:extLst>
          </p:cNvPr>
          <p:cNvSpPr>
            <a:spLocks noGrp="1"/>
          </p:cNvSpPr>
          <p:nvPr>
            <p:ph type="tbl" sz="quarter" idx="10"/>
          </p:nvPr>
        </p:nvSpPr>
        <p:spPr>
          <a:xfrm>
            <a:off x="852485" y="1825625"/>
            <a:ext cx="10515600" cy="4351338"/>
          </a:xfrm>
        </p:spPr>
        <p:txBody>
          <a:bodyPr/>
          <a:lstStyle/>
          <a:p>
            <a:endParaRPr lang="en-GB"/>
          </a:p>
        </p:txBody>
      </p:sp>
      <p:sp>
        <p:nvSpPr>
          <p:cNvPr id="8" name="Footer Placeholder 7">
            <a:extLst>
              <a:ext uri="{FF2B5EF4-FFF2-40B4-BE49-F238E27FC236}">
                <a16:creationId xmlns:a16="http://schemas.microsoft.com/office/drawing/2014/main" id="{7E457DAE-F3EC-4FB9-9A17-6BBA693B78FD}"/>
              </a:ext>
            </a:extLst>
          </p:cNvPr>
          <p:cNvSpPr>
            <a:spLocks noGrp="1"/>
          </p:cNvSpPr>
          <p:nvPr>
            <p:ph type="ftr" sz="quarter" idx="11"/>
          </p:nvPr>
        </p:nvSpPr>
        <p:spPr/>
        <p:txBody>
          <a:bodyPr/>
          <a:lstStyle/>
          <a:p>
            <a:r>
              <a:rPr lang="en-GB"/>
              <a:t>South Gloucestershire Council</a:t>
            </a:r>
          </a:p>
        </p:txBody>
      </p:sp>
    </p:spTree>
    <p:extLst>
      <p:ext uri="{BB962C8B-B14F-4D97-AF65-F5344CB8AC3E}">
        <p14:creationId xmlns:p14="http://schemas.microsoft.com/office/powerpoint/2010/main" val="160922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1FAC-A21C-4E32-8A41-15926B04B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0677E-31B7-408A-B0D2-073DC9041A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2B537-7469-4A91-82E6-3835E9B8DF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9F33858-73F5-4A03-9B92-9A078ED097A1}"/>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53761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1FAC-A21C-4E32-8A41-15926B04B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0677E-31B7-408A-B0D2-073DC9041AEA}"/>
              </a:ext>
            </a:extLst>
          </p:cNvPr>
          <p:cNvSpPr>
            <a:spLocks noGrp="1"/>
          </p:cNvSpPr>
          <p:nvPr>
            <p:ph sz="half" idx="1"/>
          </p:nvPr>
        </p:nvSpPr>
        <p:spPr>
          <a:xfrm>
            <a:off x="838200"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2B537-7469-4A91-82E6-3835E9B8DF42}"/>
              </a:ext>
            </a:extLst>
          </p:cNvPr>
          <p:cNvSpPr>
            <a:spLocks noGrp="1"/>
          </p:cNvSpPr>
          <p:nvPr>
            <p:ph sz="half" idx="2"/>
          </p:nvPr>
        </p:nvSpPr>
        <p:spPr>
          <a:xfrm>
            <a:off x="7972428"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4E4E1C56-E578-41E7-AEC1-3346EE14565F}"/>
              </a:ext>
            </a:extLst>
          </p:cNvPr>
          <p:cNvSpPr>
            <a:spLocks noGrp="1"/>
          </p:cNvSpPr>
          <p:nvPr>
            <p:ph sz="half" idx="11"/>
          </p:nvPr>
        </p:nvSpPr>
        <p:spPr>
          <a:xfrm>
            <a:off x="4405314"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E789225B-E54B-45AD-815D-D0539E316555}"/>
              </a:ext>
            </a:extLst>
          </p:cNvPr>
          <p:cNvSpPr>
            <a:spLocks noGrp="1"/>
          </p:cNvSpPr>
          <p:nvPr>
            <p:ph type="ftr" sz="quarter" idx="12"/>
          </p:nvPr>
        </p:nvSpPr>
        <p:spPr/>
        <p:txBody>
          <a:bodyPr/>
          <a:lstStyle/>
          <a:p>
            <a:r>
              <a:rPr lang="en-GB"/>
              <a:t>South Gloucestershire Council</a:t>
            </a:r>
          </a:p>
        </p:txBody>
      </p:sp>
    </p:spTree>
    <p:extLst>
      <p:ext uri="{BB962C8B-B14F-4D97-AF65-F5344CB8AC3E}">
        <p14:creationId xmlns:p14="http://schemas.microsoft.com/office/powerpoint/2010/main" val="524106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FA7E-48CB-4805-BCA1-F1171D7BBFEB}"/>
              </a:ext>
            </a:extLst>
          </p:cNvPr>
          <p:cNvSpPr>
            <a:spLocks noGrp="1"/>
          </p:cNvSpPr>
          <p:nvPr>
            <p:ph type="title"/>
          </p:nvPr>
        </p:nvSpPr>
        <p:spPr>
          <a:xfrm>
            <a:off x="839788" y="365125"/>
            <a:ext cx="91800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5FC059-51D5-4990-8181-E1767F68FC6F}"/>
              </a:ext>
            </a:extLst>
          </p:cNvPr>
          <p:cNvSpPr>
            <a:spLocks noGrp="1"/>
          </p:cNvSpPr>
          <p:nvPr>
            <p:ph type="body" idx="1"/>
          </p:nvPr>
        </p:nvSpPr>
        <p:spPr>
          <a:xfrm>
            <a:off x="839788" y="1681163"/>
            <a:ext cx="5157787"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0FD7D-EE42-41FF-BEEC-2F0AEC763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D3EF79-7707-4688-91B9-A356B7D84345}"/>
              </a:ext>
            </a:extLst>
          </p:cNvPr>
          <p:cNvSpPr>
            <a:spLocks noGrp="1"/>
          </p:cNvSpPr>
          <p:nvPr>
            <p:ph type="body" sz="quarter" idx="3"/>
          </p:nvPr>
        </p:nvSpPr>
        <p:spPr>
          <a:xfrm>
            <a:off x="6172200" y="1681163"/>
            <a:ext cx="5183188"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24D13-58FF-4EDC-9E63-3A202FC522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A43AD00-7C30-4DCD-A552-01FD547B0C5C}"/>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944336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A95F14-5C74-475D-BA59-72B7C90D4A9F}"/>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0017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CA7DE9-FA3E-4111-8AF3-72EC48927B9D}"/>
              </a:ext>
            </a:extLst>
          </p:cNvPr>
          <p:cNvPicPr>
            <a:picLocks noChangeAspect="1"/>
          </p:cNvPicPr>
          <p:nvPr userDrawn="1"/>
        </p:nvPicPr>
        <p:blipFill>
          <a:blip r:embed="rId2"/>
          <a:stretch>
            <a:fillRect/>
          </a:stretch>
        </p:blipFill>
        <p:spPr>
          <a:xfrm>
            <a:off x="10231182" y="165894"/>
            <a:ext cx="1847864" cy="1214447"/>
          </a:xfrm>
          <a:prstGeom prst="rect">
            <a:avLst/>
          </a:prstGeom>
        </p:spPr>
      </p:pic>
      <p:grpSp>
        <p:nvGrpSpPr>
          <p:cNvPr id="5" name="Group 4">
            <a:extLst>
              <a:ext uri="{FF2B5EF4-FFF2-40B4-BE49-F238E27FC236}">
                <a16:creationId xmlns:a16="http://schemas.microsoft.com/office/drawing/2014/main" id="{0A5E7852-B77B-4A87-B5D0-80E4E02C43B3}"/>
              </a:ext>
            </a:extLst>
          </p:cNvPr>
          <p:cNvGrpSpPr/>
          <p:nvPr userDrawn="1"/>
        </p:nvGrpSpPr>
        <p:grpSpPr>
          <a:xfrm>
            <a:off x="142874" y="6357940"/>
            <a:ext cx="11936172" cy="409992"/>
            <a:chOff x="142874" y="6357940"/>
            <a:chExt cx="11936172" cy="409992"/>
          </a:xfrm>
        </p:grpSpPr>
        <p:cxnSp>
          <p:nvCxnSpPr>
            <p:cNvPr id="6" name="Straight Connector 5">
              <a:extLst>
                <a:ext uri="{FF2B5EF4-FFF2-40B4-BE49-F238E27FC236}">
                  <a16:creationId xmlns:a16="http://schemas.microsoft.com/office/drawing/2014/main" id="{695B867B-9604-488F-B368-CB41AE366C61}"/>
                </a:ext>
              </a:extLst>
            </p:cNvPr>
            <p:cNvCxnSpPr>
              <a:cxnSpLocks/>
            </p:cNvCxnSpPr>
            <p:nvPr userDrawn="1"/>
          </p:nvCxnSpPr>
          <p:spPr>
            <a:xfrm>
              <a:off x="142874" y="6357940"/>
              <a:ext cx="11914740"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A7B6C85-736E-4CEE-ADAA-A904393D4776}"/>
                </a:ext>
              </a:extLst>
            </p:cNvPr>
            <p:cNvSpPr txBox="1"/>
            <p:nvPr userDrawn="1"/>
          </p:nvSpPr>
          <p:spPr>
            <a:xfrm>
              <a:off x="9158288" y="6429378"/>
              <a:ext cx="2920758" cy="338554"/>
            </a:xfrm>
            <a:prstGeom prst="rect">
              <a:avLst/>
            </a:prstGeom>
            <a:noFill/>
          </p:spPr>
          <p:txBody>
            <a:bodyPr wrap="square" rtlCol="0">
              <a:spAutoFit/>
            </a:bodyPr>
            <a:lstStyle/>
            <a:p>
              <a:pPr algn="r"/>
              <a:r>
                <a:rPr lang="en-GB" sz="1600">
                  <a:solidFill>
                    <a:schemeClr val="accent6"/>
                  </a:solidFill>
                </a:rPr>
                <a:t>www.southglos.gov.uk</a:t>
              </a:r>
            </a:p>
          </p:txBody>
        </p:sp>
      </p:grpSp>
      <p:sp>
        <p:nvSpPr>
          <p:cNvPr id="8" name="Footer Placeholder 7">
            <a:extLst>
              <a:ext uri="{FF2B5EF4-FFF2-40B4-BE49-F238E27FC236}">
                <a16:creationId xmlns:a16="http://schemas.microsoft.com/office/drawing/2014/main" id="{06D73125-57DA-4915-A5AB-CCB948182D7F}"/>
              </a:ext>
            </a:extLst>
          </p:cNvPr>
          <p:cNvSpPr>
            <a:spLocks noGrp="1"/>
          </p:cNvSpPr>
          <p:nvPr>
            <p:ph type="ftr" sz="quarter" idx="10"/>
          </p:nvPr>
        </p:nvSpPr>
        <p:spPr/>
        <p:txBody>
          <a:bodyPr/>
          <a:lstStyle>
            <a:lvl1pPr>
              <a:defRPr>
                <a:solidFill>
                  <a:schemeClr val="accent6"/>
                </a:solidFill>
              </a:defRPr>
            </a:lvl1pPr>
          </a:lstStyle>
          <a:p>
            <a:r>
              <a:rPr lang="en-GB"/>
              <a:t>South Gloucestershire Council</a:t>
            </a:r>
          </a:p>
        </p:txBody>
      </p:sp>
      <p:sp>
        <p:nvSpPr>
          <p:cNvPr id="9" name="Title 1">
            <a:extLst>
              <a:ext uri="{FF2B5EF4-FFF2-40B4-BE49-F238E27FC236}">
                <a16:creationId xmlns:a16="http://schemas.microsoft.com/office/drawing/2014/main" id="{91F2B269-4423-4E96-A844-49940B51E178}"/>
              </a:ext>
            </a:extLst>
          </p:cNvPr>
          <p:cNvSpPr>
            <a:spLocks noGrp="1"/>
          </p:cNvSpPr>
          <p:nvPr>
            <p:ph type="title"/>
          </p:nvPr>
        </p:nvSpPr>
        <p:spPr>
          <a:xfrm>
            <a:off x="831851" y="3128211"/>
            <a:ext cx="9467182" cy="1434264"/>
          </a:xfrm>
        </p:spPr>
        <p:txBody>
          <a:bodyPr anchor="b">
            <a:normAutofit/>
          </a:bodyPr>
          <a:lstStyle>
            <a:lvl1pPr>
              <a:defRPr sz="3600">
                <a:solidFill>
                  <a:schemeClr val="accent6"/>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7BE22DED-2BE3-44D4-AD63-78B6BE8C37A7}"/>
              </a:ext>
            </a:extLst>
          </p:cNvPr>
          <p:cNvSpPr>
            <a:spLocks noGrp="1"/>
          </p:cNvSpPr>
          <p:nvPr>
            <p:ph type="body" idx="1"/>
          </p:nvPr>
        </p:nvSpPr>
        <p:spPr>
          <a:xfrm>
            <a:off x="831850" y="4589463"/>
            <a:ext cx="9467182" cy="1500187"/>
          </a:xfrm>
        </p:spPr>
        <p:txBody>
          <a:bodyPr>
            <a:normAutofit/>
          </a:bodyPr>
          <a:lstStyle>
            <a:lvl1pPr marL="0" indent="0">
              <a:buNone/>
              <a:defRPr sz="1800">
                <a:solidFill>
                  <a:schemeClr val="accent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452585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0F7BF-CBCE-41FF-9CFB-CB1F16AFEEC6}"/>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621032-CC3A-4BAA-B667-A6ADC3F6717B}"/>
              </a:ext>
            </a:extLst>
          </p:cNvPr>
          <p:cNvSpPr>
            <a:spLocks noGrp="1"/>
          </p:cNvSpPr>
          <p:nvPr>
            <p:ph idx="1"/>
          </p:nvPr>
        </p:nvSpPr>
        <p:spPr>
          <a:xfrm>
            <a:off x="5183188" y="2057400"/>
            <a:ext cx="6172200" cy="380365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C1BE8F-E6BC-42CC-B42E-DBFF30D6CDF4}"/>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D2DD908-3FB9-4644-8F86-16C76999C65A}"/>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870472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FACE-E205-4AD9-823A-955369C0DD1F}"/>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B731D4-9104-4C82-8A6A-5295EA21ACA4}"/>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9B5838-50FA-4312-85AE-A67A373638C4}"/>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829F88B6-28CD-40AC-BE9A-0950A887BA85}"/>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75251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mplate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9C4-5125-45EC-869A-B3505F83AAB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9F2833A-AEFC-474C-A78F-1243624CDC97}"/>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417464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2BF8-DBFC-4833-80D6-6BE5F13CF8D2}"/>
              </a:ext>
            </a:extLst>
          </p:cNvPr>
          <p:cNvSpPr>
            <a:spLocks noGrp="1"/>
          </p:cNvSpPr>
          <p:nvPr>
            <p:ph type="title" hasCustomPrompt="1"/>
          </p:nvPr>
        </p:nvSpPr>
        <p:spPr/>
        <p:txBody>
          <a:bodyPr/>
          <a:lstStyle>
            <a:lvl1pPr>
              <a:defRPr/>
            </a:lvl1pPr>
          </a:lstStyle>
          <a:p>
            <a:r>
              <a:rPr lang="en-US"/>
              <a:t>Template version</a:t>
            </a:r>
            <a:endParaRPr lang="en-GB"/>
          </a:p>
        </p:txBody>
      </p:sp>
      <p:sp>
        <p:nvSpPr>
          <p:cNvPr id="3" name="Footer Placeholder 2">
            <a:extLst>
              <a:ext uri="{FF2B5EF4-FFF2-40B4-BE49-F238E27FC236}">
                <a16:creationId xmlns:a16="http://schemas.microsoft.com/office/drawing/2014/main" id="{1A7764A4-8751-4E9E-BBA4-288CDE555805}"/>
              </a:ext>
            </a:extLst>
          </p:cNvPr>
          <p:cNvSpPr>
            <a:spLocks noGrp="1"/>
          </p:cNvSpPr>
          <p:nvPr>
            <p:ph type="ftr" sz="quarter" idx="10"/>
          </p:nvPr>
        </p:nvSpPr>
        <p:spPr/>
        <p:txBody>
          <a:bodyPr/>
          <a:lstStyle/>
          <a:p>
            <a:r>
              <a:rPr lang="en-GB"/>
              <a:t>South Gloucestershire Council</a:t>
            </a:r>
          </a:p>
        </p:txBody>
      </p:sp>
      <p:sp>
        <p:nvSpPr>
          <p:cNvPr id="5" name="Text Placeholder 4">
            <a:extLst>
              <a:ext uri="{FF2B5EF4-FFF2-40B4-BE49-F238E27FC236}">
                <a16:creationId xmlns:a16="http://schemas.microsoft.com/office/drawing/2014/main" id="{A38823CF-E54B-44AA-8D1D-8C35A2A9CB22}"/>
              </a:ext>
            </a:extLst>
          </p:cNvPr>
          <p:cNvSpPr>
            <a:spLocks noGrp="1"/>
          </p:cNvSpPr>
          <p:nvPr>
            <p:ph type="body" sz="quarter" idx="11" hasCustomPrompt="1"/>
          </p:nvPr>
        </p:nvSpPr>
        <p:spPr>
          <a:xfrm>
            <a:off x="838200" y="1804988"/>
            <a:ext cx="6075947" cy="1624012"/>
          </a:xfrm>
        </p:spPr>
        <p:txBody>
          <a:bodyPr/>
          <a:lstStyle>
            <a:lvl1pPr>
              <a:buNone/>
              <a:defRPr/>
            </a:lvl1pPr>
          </a:lstStyle>
          <a:p>
            <a:pPr lvl="0"/>
            <a:r>
              <a:rPr lang="en-GB"/>
              <a:t>Version 1.1</a:t>
            </a:r>
          </a:p>
          <a:p>
            <a:pPr lvl="0"/>
            <a:r>
              <a:rPr lang="en-GB"/>
              <a:t>February 2021</a:t>
            </a:r>
          </a:p>
          <a:p>
            <a:pPr lvl="0"/>
            <a:r>
              <a:rPr lang="en-GB"/>
              <a:t>© South Gloucestershire Council</a:t>
            </a:r>
          </a:p>
        </p:txBody>
      </p:sp>
    </p:spTree>
    <p:extLst>
      <p:ext uri="{BB962C8B-B14F-4D97-AF65-F5344CB8AC3E}">
        <p14:creationId xmlns:p14="http://schemas.microsoft.com/office/powerpoint/2010/main" val="3122816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17620" y="1122363"/>
            <a:ext cx="9613561" cy="2387600"/>
          </a:xfrm>
        </p:spPr>
        <p:txBody>
          <a:bodyPr anchor="b">
            <a:normAutofit/>
          </a:bodyPr>
          <a:lstStyle>
            <a:lvl1pPr algn="l">
              <a:defRPr sz="4000" b="1"/>
            </a:lvl1pPr>
          </a:lstStyle>
          <a:p>
            <a:r>
              <a:rPr lang="en-US"/>
              <a:t>Click to edit Master title style</a:t>
            </a:r>
            <a:endParaRPr lang="en-GB"/>
          </a:p>
        </p:txBody>
      </p:sp>
      <p:sp>
        <p:nvSpPr>
          <p:cNvPr id="8" name="Subtitle 2"/>
          <p:cNvSpPr>
            <a:spLocks noGrp="1"/>
          </p:cNvSpPr>
          <p:nvPr>
            <p:ph type="subTitle" idx="1"/>
          </p:nvPr>
        </p:nvSpPr>
        <p:spPr>
          <a:xfrm>
            <a:off x="617620" y="3602038"/>
            <a:ext cx="9613561" cy="1655762"/>
          </a:xfrm>
        </p:spPr>
        <p:txBody>
          <a:bodyPr>
            <a:normAutofit/>
          </a:bodyPr>
          <a:lstStyle>
            <a:lvl1pPr marL="0" indent="0" algn="l">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D49E9173-7223-4B88-9282-F9FA82F00380}"/>
              </a:ext>
            </a:extLst>
          </p:cNvPr>
          <p:cNvSpPr>
            <a:spLocks noGrp="1"/>
          </p:cNvSpPr>
          <p:nvPr>
            <p:ph type="ftr" sz="quarter" idx="10"/>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1608650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128211"/>
            <a:ext cx="9467182" cy="1434264"/>
          </a:xfrm>
        </p:spPr>
        <p:txBody>
          <a:bodyPr anchor="b">
            <a:normAutofit/>
          </a:bodyPr>
          <a:lstStyle>
            <a:lvl1pPr>
              <a:defRPr sz="3600"/>
            </a:lvl1pPr>
          </a:lstStyle>
          <a:p>
            <a:r>
              <a:rPr lang="en-US"/>
              <a:t>Click to edit Master title style</a:t>
            </a:r>
            <a:endParaRPr lang="en-GB"/>
          </a:p>
        </p:txBody>
      </p:sp>
      <p:sp>
        <p:nvSpPr>
          <p:cNvPr id="3" name="Text Placeholder 2"/>
          <p:cNvSpPr>
            <a:spLocks noGrp="1"/>
          </p:cNvSpPr>
          <p:nvPr>
            <p:ph type="body" idx="1"/>
          </p:nvPr>
        </p:nvSpPr>
        <p:spPr>
          <a:xfrm>
            <a:off x="831850" y="4589463"/>
            <a:ext cx="9467182" cy="1500187"/>
          </a:xfrm>
        </p:spPr>
        <p:txBody>
          <a:bodyPr>
            <a:normAutofit/>
          </a:bodyPr>
          <a:lstStyle>
            <a:lvl1pPr marL="0" indent="0">
              <a:buNone/>
              <a:defRPr sz="1800">
                <a:solidFill>
                  <a:schemeClr val="accent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13">
            <a:extLst>
              <a:ext uri="{FF2B5EF4-FFF2-40B4-BE49-F238E27FC236}">
                <a16:creationId xmlns:a16="http://schemas.microsoft.com/office/drawing/2014/main" id="{216905C0-7A8C-4101-8083-A86818148FC8}"/>
              </a:ext>
            </a:extLst>
          </p:cNvPr>
          <p:cNvSpPr>
            <a:spLocks noGrp="1"/>
          </p:cNvSpPr>
          <p:nvPr>
            <p:ph type="ftr" sz="quarter" idx="10"/>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1077020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E818F2BE-5A69-4E73-B8BA-1A517765799C}"/>
              </a:ext>
            </a:extLst>
          </p:cNvPr>
          <p:cNvSpPr>
            <a:spLocks noGrp="1"/>
          </p:cNvSpPr>
          <p:nvPr>
            <p:ph type="ftr" sz="quarter" idx="10"/>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3367491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able Placeholder 6"/>
          <p:cNvSpPr>
            <a:spLocks noGrp="1"/>
          </p:cNvSpPr>
          <p:nvPr>
            <p:ph type="tbl" sz="quarter" idx="10"/>
          </p:nvPr>
        </p:nvSpPr>
        <p:spPr>
          <a:xfrm>
            <a:off x="852485" y="1825625"/>
            <a:ext cx="10515600" cy="4351338"/>
          </a:xfrm>
        </p:spPr>
        <p:txBody>
          <a:bodyPr rtlCol="0">
            <a:normAutofit/>
          </a:bodyPr>
          <a:lstStyle/>
          <a:p>
            <a:pPr lvl="0"/>
            <a:endParaRPr lang="en-GB" noProof="0"/>
          </a:p>
        </p:txBody>
      </p:sp>
      <p:sp>
        <p:nvSpPr>
          <p:cNvPr id="4" name="Footer Placeholder 7">
            <a:extLst>
              <a:ext uri="{FF2B5EF4-FFF2-40B4-BE49-F238E27FC236}">
                <a16:creationId xmlns:a16="http://schemas.microsoft.com/office/drawing/2014/main" id="{EC65C05E-6C69-47CA-B0A5-23A7C05DC086}"/>
              </a:ext>
            </a:extLst>
          </p:cNvPr>
          <p:cNvSpPr>
            <a:spLocks noGrp="1"/>
          </p:cNvSpPr>
          <p:nvPr>
            <p:ph type="ftr" sz="quarter" idx="11"/>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799497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ED2D79C-0B8C-4D1B-94B6-4A5CB0AC3235}"/>
              </a:ext>
            </a:extLst>
          </p:cNvPr>
          <p:cNvSpPr>
            <a:spLocks noGrp="1"/>
          </p:cNvSpPr>
          <p:nvPr>
            <p:ph type="ftr" sz="quarter" idx="10"/>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2848324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972428"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sz="half" idx="11"/>
          </p:nvPr>
        </p:nvSpPr>
        <p:spPr>
          <a:xfrm>
            <a:off x="4405314"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8">
            <a:extLst>
              <a:ext uri="{FF2B5EF4-FFF2-40B4-BE49-F238E27FC236}">
                <a16:creationId xmlns:a16="http://schemas.microsoft.com/office/drawing/2014/main" id="{1A9BD68E-9A0C-435F-AC25-E827F7633310}"/>
              </a:ext>
            </a:extLst>
          </p:cNvPr>
          <p:cNvSpPr>
            <a:spLocks noGrp="1"/>
          </p:cNvSpPr>
          <p:nvPr>
            <p:ph type="ftr" sz="quarter" idx="12"/>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150377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30F4-321E-42E3-BAD5-6A8F3DEE1220}"/>
              </a:ext>
            </a:extLst>
          </p:cNvPr>
          <p:cNvSpPr>
            <a:spLocks noGrp="1"/>
          </p:cNvSpPr>
          <p:nvPr>
            <p:ph type="title"/>
          </p:nvPr>
        </p:nvSpPr>
        <p:spPr>
          <a:xfrm>
            <a:off x="838200" y="480176"/>
            <a:ext cx="9180000"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71ACF7-9630-422A-AFAB-8FB3BEEC91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C8B1EB84-21A0-4345-8739-7AC64C639840}"/>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4000730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1800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C9ABD9E-6022-4856-97FD-2F12FFA27E39}"/>
              </a:ext>
            </a:extLst>
          </p:cNvPr>
          <p:cNvSpPr>
            <a:spLocks noGrp="1"/>
          </p:cNvSpPr>
          <p:nvPr>
            <p:ph type="ftr" sz="quarter" idx="10"/>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1900821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E8EC17-A2CF-44C2-B5ED-FF96239BF568}"/>
              </a:ext>
            </a:extLst>
          </p:cNvPr>
          <p:cNvSpPr>
            <a:spLocks noGrp="1"/>
          </p:cNvSpPr>
          <p:nvPr>
            <p:ph type="ftr" sz="quarter" idx="10"/>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214269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en-GB"/>
          </a:p>
        </p:txBody>
      </p:sp>
      <p:sp>
        <p:nvSpPr>
          <p:cNvPr id="3" name="Content Placeholder 2"/>
          <p:cNvSpPr>
            <a:spLocks noGrp="1"/>
          </p:cNvSpPr>
          <p:nvPr>
            <p:ph idx="1"/>
          </p:nvPr>
        </p:nvSpPr>
        <p:spPr>
          <a:xfrm>
            <a:off x="5183188" y="2057400"/>
            <a:ext cx="6172200" cy="380365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CFB26CAD-B87E-4A21-8279-F222C4F3CE85}"/>
              </a:ext>
            </a:extLst>
          </p:cNvPr>
          <p:cNvSpPr>
            <a:spLocks noGrp="1"/>
          </p:cNvSpPr>
          <p:nvPr>
            <p:ph type="ftr" sz="quarter" idx="10"/>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3538264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endParaRPr lang="en-GB"/>
          </a:p>
        </p:txBody>
      </p:sp>
      <p:sp>
        <p:nvSpPr>
          <p:cNvPr id="3" name="Picture Placeholder 2"/>
          <p:cNvSpPr>
            <a:spLocks noGrp="1"/>
          </p:cNvSpPr>
          <p:nvPr>
            <p:ph type="pic" idx="1"/>
          </p:nvPr>
        </p:nvSpPr>
        <p:spPr>
          <a:xfrm>
            <a:off x="5183188" y="2057400"/>
            <a:ext cx="6172200" cy="38036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04FDA8D7-D61C-4218-96C6-3FAC0D85E60B}"/>
              </a:ext>
            </a:extLst>
          </p:cNvPr>
          <p:cNvSpPr>
            <a:spLocks noGrp="1"/>
          </p:cNvSpPr>
          <p:nvPr>
            <p:ph type="ftr" sz="quarter" idx="10"/>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3234748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mplate detai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2394A61-1BA7-4E73-A03A-F3E6D6434CBB}"/>
              </a:ext>
            </a:extLst>
          </p:cNvPr>
          <p:cNvSpPr>
            <a:spLocks noGrp="1"/>
          </p:cNvSpPr>
          <p:nvPr>
            <p:ph type="ftr" sz="quarter" idx="10"/>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1539507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5" name="Text Placeholder 4"/>
          <p:cNvSpPr>
            <a:spLocks noGrp="1"/>
          </p:cNvSpPr>
          <p:nvPr>
            <p:ph type="body" sz="quarter" idx="11"/>
          </p:nvPr>
        </p:nvSpPr>
        <p:spPr>
          <a:xfrm>
            <a:off x="838200" y="1804988"/>
            <a:ext cx="6075947" cy="1624012"/>
          </a:xfrm>
        </p:spPr>
        <p:txBody>
          <a:bodyPr/>
          <a:lstStyle>
            <a:lvl1pPr>
              <a:buNone/>
              <a:defRPr/>
            </a:lvl1pPr>
          </a:lstStyle>
          <a:p>
            <a:pPr lvl="0"/>
            <a:r>
              <a:rPr lang="en-US"/>
              <a:t>Click to edit Master text styles</a:t>
            </a:r>
          </a:p>
          <a:p>
            <a:pPr lvl="1"/>
            <a:r>
              <a:rPr lang="en-US"/>
              <a:t>Second level</a:t>
            </a:r>
          </a:p>
          <a:p>
            <a:pPr lvl="2"/>
            <a:r>
              <a:rPr lang="en-US"/>
              <a:t>Third level</a:t>
            </a:r>
          </a:p>
        </p:txBody>
      </p:sp>
      <p:sp>
        <p:nvSpPr>
          <p:cNvPr id="4" name="Footer Placeholder 2">
            <a:extLst>
              <a:ext uri="{FF2B5EF4-FFF2-40B4-BE49-F238E27FC236}">
                <a16:creationId xmlns:a16="http://schemas.microsoft.com/office/drawing/2014/main" id="{05660F6D-BCD5-4E0C-8C70-BB6DA655C41D}"/>
              </a:ext>
            </a:extLst>
          </p:cNvPr>
          <p:cNvSpPr>
            <a:spLocks noGrp="1"/>
          </p:cNvSpPr>
          <p:nvPr>
            <p:ph type="ftr" sz="quarter" idx="12"/>
          </p:nvPr>
        </p:nvSpPr>
        <p:spPr/>
        <p:txBody>
          <a:bodyPr/>
          <a:lstStyle>
            <a:lvl1pPr>
              <a:defRPr/>
            </a:lvl1pPr>
          </a:lstStyle>
          <a:p>
            <a:pPr>
              <a:defRPr/>
            </a:pPr>
            <a:r>
              <a:rPr lang="en-GB"/>
              <a:t>South Gloucestershire Council</a:t>
            </a:r>
          </a:p>
        </p:txBody>
      </p:sp>
    </p:spTree>
    <p:extLst>
      <p:ext uri="{BB962C8B-B14F-4D97-AF65-F5344CB8AC3E}">
        <p14:creationId xmlns:p14="http://schemas.microsoft.com/office/powerpoint/2010/main" val="140337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D81-C01F-44A2-9ADD-6E41A96B99B9}"/>
              </a:ext>
            </a:extLst>
          </p:cNvPr>
          <p:cNvSpPr>
            <a:spLocks noGrp="1"/>
          </p:cNvSpPr>
          <p:nvPr>
            <p:ph type="title"/>
          </p:nvPr>
        </p:nvSpPr>
        <p:spPr/>
        <p:txBody>
          <a:bodyPr/>
          <a:lstStyle/>
          <a:p>
            <a:r>
              <a:rPr lang="en-US"/>
              <a:t>Click to edit Master title style</a:t>
            </a:r>
            <a:endParaRPr lang="en-GB"/>
          </a:p>
        </p:txBody>
      </p:sp>
      <p:sp>
        <p:nvSpPr>
          <p:cNvPr id="7" name="Table Placeholder 6">
            <a:extLst>
              <a:ext uri="{FF2B5EF4-FFF2-40B4-BE49-F238E27FC236}">
                <a16:creationId xmlns:a16="http://schemas.microsoft.com/office/drawing/2014/main" id="{D0E302AD-9E5B-4F1A-857B-D4C16D220ED5}"/>
              </a:ext>
            </a:extLst>
          </p:cNvPr>
          <p:cNvSpPr>
            <a:spLocks noGrp="1"/>
          </p:cNvSpPr>
          <p:nvPr>
            <p:ph type="tbl" sz="quarter" idx="10"/>
          </p:nvPr>
        </p:nvSpPr>
        <p:spPr>
          <a:xfrm>
            <a:off x="852485" y="1825625"/>
            <a:ext cx="10515600" cy="4351338"/>
          </a:xfrm>
        </p:spPr>
        <p:txBody>
          <a:bodyPr/>
          <a:lstStyle/>
          <a:p>
            <a:r>
              <a:rPr lang="en-US"/>
              <a:t>Click icon to add table</a:t>
            </a:r>
            <a:endParaRPr lang="en-GB"/>
          </a:p>
        </p:txBody>
      </p:sp>
      <p:sp>
        <p:nvSpPr>
          <p:cNvPr id="3" name="Footer Placeholder 2">
            <a:extLst>
              <a:ext uri="{FF2B5EF4-FFF2-40B4-BE49-F238E27FC236}">
                <a16:creationId xmlns:a16="http://schemas.microsoft.com/office/drawing/2014/main" id="{C5A892EF-6089-4022-AEF2-96FFC0AF14CC}"/>
              </a:ext>
            </a:extLst>
          </p:cNvPr>
          <p:cNvSpPr>
            <a:spLocks noGrp="1"/>
          </p:cNvSpPr>
          <p:nvPr>
            <p:ph type="ftr" sz="quarter" idx="11"/>
          </p:nvPr>
        </p:nvSpPr>
        <p:spPr/>
        <p:txBody>
          <a:bodyPr/>
          <a:lstStyle/>
          <a:p>
            <a:r>
              <a:rPr lang="en-GB"/>
              <a:t>South Gloucestershire Council</a:t>
            </a:r>
          </a:p>
        </p:txBody>
      </p:sp>
    </p:spTree>
    <p:extLst>
      <p:ext uri="{BB962C8B-B14F-4D97-AF65-F5344CB8AC3E}">
        <p14:creationId xmlns:p14="http://schemas.microsoft.com/office/powerpoint/2010/main" val="390745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F94B-2F9B-4BEE-89E8-968FCEE3E8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3F233-28A0-4F48-87B2-49F813F01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94A3D5-D0A9-432E-89CB-F7A16EC0D1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471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1FAC-A21C-4E32-8A41-15926B04B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0677E-31B7-408A-B0D2-073DC9041AEA}"/>
              </a:ext>
            </a:extLst>
          </p:cNvPr>
          <p:cNvSpPr>
            <a:spLocks noGrp="1"/>
          </p:cNvSpPr>
          <p:nvPr>
            <p:ph sz="half" idx="1"/>
          </p:nvPr>
        </p:nvSpPr>
        <p:spPr>
          <a:xfrm>
            <a:off x="838200"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2B537-7469-4A91-82E6-3835E9B8DF42}"/>
              </a:ext>
            </a:extLst>
          </p:cNvPr>
          <p:cNvSpPr>
            <a:spLocks noGrp="1"/>
          </p:cNvSpPr>
          <p:nvPr>
            <p:ph sz="half" idx="2"/>
          </p:nvPr>
        </p:nvSpPr>
        <p:spPr>
          <a:xfrm>
            <a:off x="7972428"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4E4E1C56-E578-41E7-AEC1-3346EE14565F}"/>
              </a:ext>
            </a:extLst>
          </p:cNvPr>
          <p:cNvSpPr>
            <a:spLocks noGrp="1"/>
          </p:cNvSpPr>
          <p:nvPr>
            <p:ph sz="half" idx="11"/>
          </p:nvPr>
        </p:nvSpPr>
        <p:spPr>
          <a:xfrm>
            <a:off x="4405314" y="1825625"/>
            <a:ext cx="3384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96E4F2C-5215-40F1-B9BF-D3C8CE84AF35}"/>
              </a:ext>
            </a:extLst>
          </p:cNvPr>
          <p:cNvSpPr>
            <a:spLocks noGrp="1"/>
          </p:cNvSpPr>
          <p:nvPr>
            <p:ph type="ftr" sz="quarter" idx="12"/>
          </p:nvPr>
        </p:nvSpPr>
        <p:spPr/>
        <p:txBody>
          <a:bodyPr/>
          <a:lstStyle/>
          <a:p>
            <a:r>
              <a:rPr lang="en-GB"/>
              <a:t>South Gloucestershire Council</a:t>
            </a:r>
          </a:p>
        </p:txBody>
      </p:sp>
    </p:spTree>
    <p:extLst>
      <p:ext uri="{BB962C8B-B14F-4D97-AF65-F5344CB8AC3E}">
        <p14:creationId xmlns:p14="http://schemas.microsoft.com/office/powerpoint/2010/main" val="353450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8349-8A5F-4EBC-AD71-60A658357B68}"/>
              </a:ext>
            </a:extLst>
          </p:cNvPr>
          <p:cNvSpPr>
            <a:spLocks noGrp="1"/>
          </p:cNvSpPr>
          <p:nvPr>
            <p:ph type="title"/>
          </p:nvPr>
        </p:nvSpPr>
        <p:spPr>
          <a:xfrm>
            <a:off x="839788" y="365125"/>
            <a:ext cx="91800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E2590-FAF0-4952-AE26-D0D23DF800D2}"/>
              </a:ext>
            </a:extLst>
          </p:cNvPr>
          <p:cNvSpPr>
            <a:spLocks noGrp="1"/>
          </p:cNvSpPr>
          <p:nvPr>
            <p:ph type="body" idx="1"/>
          </p:nvPr>
        </p:nvSpPr>
        <p:spPr>
          <a:xfrm>
            <a:off x="839788" y="1681163"/>
            <a:ext cx="5157787"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5A50F-2B15-42EC-B86C-6D1A8BAE6B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1347E7-D5A5-46BB-ADB1-D7FD6D8AC0A0}"/>
              </a:ext>
            </a:extLst>
          </p:cNvPr>
          <p:cNvSpPr>
            <a:spLocks noGrp="1"/>
          </p:cNvSpPr>
          <p:nvPr>
            <p:ph type="body" sz="quarter" idx="3"/>
          </p:nvPr>
        </p:nvSpPr>
        <p:spPr>
          <a:xfrm>
            <a:off x="6172200" y="1681163"/>
            <a:ext cx="5183188" cy="823912"/>
          </a:xfrm>
        </p:spPr>
        <p:txBody>
          <a:bodyPr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009949-84F9-4D59-B22A-32328636F4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83CBA0DC-CFC9-4FD2-A832-EA6B5631A96E}"/>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414012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5393-40B1-4770-AAE8-36119175004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372D621-2647-42C1-92C7-61FB80463E71}"/>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55139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2CFD50-5213-4274-9279-0886F29C83D9}"/>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77378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20000"/>
            <a:lumOff val="80000"/>
            <a:alpha val="2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E2385-8338-40BF-9BD8-C3E154565F1C}"/>
              </a:ext>
            </a:extLst>
          </p:cNvPr>
          <p:cNvSpPr>
            <a:spLocks noGrp="1"/>
          </p:cNvSpPr>
          <p:nvPr>
            <p:ph type="title"/>
          </p:nvPr>
        </p:nvSpPr>
        <p:spPr>
          <a:xfrm>
            <a:off x="838200" y="365125"/>
            <a:ext cx="91800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4C6792-BF62-4130-8EB6-8D93F8C61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Graphic 6">
            <a:extLst>
              <a:ext uri="{FF2B5EF4-FFF2-40B4-BE49-F238E27FC236}">
                <a16:creationId xmlns:a16="http://schemas.microsoft.com/office/drawing/2014/main" id="{493257E1-808B-459D-9A04-24C97CCADE95}"/>
              </a:ext>
            </a:extLst>
          </p:cNvPr>
          <p:cNvPicPr>
            <a:picLocks noChangeAspect="1"/>
          </p:cNvPicPr>
          <p:nvPr userDrawn="1"/>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6359" y="267217"/>
            <a:ext cx="1728000" cy="1011513"/>
          </a:xfrm>
          <a:prstGeom prst="rect">
            <a:avLst/>
          </a:prstGeom>
        </p:spPr>
      </p:pic>
      <p:grpSp>
        <p:nvGrpSpPr>
          <p:cNvPr id="11" name="Group 10">
            <a:extLst>
              <a:ext uri="{FF2B5EF4-FFF2-40B4-BE49-F238E27FC236}">
                <a16:creationId xmlns:a16="http://schemas.microsoft.com/office/drawing/2014/main" id="{D8D0F881-286E-4120-A451-109791ED0039}"/>
              </a:ext>
            </a:extLst>
          </p:cNvPr>
          <p:cNvGrpSpPr/>
          <p:nvPr userDrawn="1"/>
        </p:nvGrpSpPr>
        <p:grpSpPr>
          <a:xfrm>
            <a:off x="142874" y="6357940"/>
            <a:ext cx="11936172" cy="409992"/>
            <a:chOff x="142874" y="6357940"/>
            <a:chExt cx="11936172" cy="409992"/>
          </a:xfrm>
        </p:grpSpPr>
        <p:cxnSp>
          <p:nvCxnSpPr>
            <p:cNvPr id="9" name="Straight Connector 8">
              <a:extLst>
                <a:ext uri="{FF2B5EF4-FFF2-40B4-BE49-F238E27FC236}">
                  <a16:creationId xmlns:a16="http://schemas.microsoft.com/office/drawing/2014/main" id="{099441D2-9C6D-4F9A-BA32-1051784D388F}"/>
                </a:ext>
              </a:extLst>
            </p:cNvPr>
            <p:cNvCxnSpPr>
              <a:cxnSpLocks/>
            </p:cNvCxnSpPr>
            <p:nvPr userDrawn="1"/>
          </p:nvCxnSpPr>
          <p:spPr>
            <a:xfrm>
              <a:off x="142874" y="6357940"/>
              <a:ext cx="11914740" cy="0"/>
            </a:xfrm>
            <a:prstGeom prst="line">
              <a:avLst/>
            </a:prstGeom>
            <a:noFill/>
            <a:ln w="0">
              <a:solidFill>
                <a:srgbClr val="A3A3A3"/>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19156124-4E90-4074-B3F8-A465DC76FCFD}"/>
                </a:ext>
              </a:extLst>
            </p:cNvPr>
            <p:cNvSpPr txBox="1"/>
            <p:nvPr userDrawn="1"/>
          </p:nvSpPr>
          <p:spPr>
            <a:xfrm>
              <a:off x="9158288" y="6429378"/>
              <a:ext cx="2920758" cy="338554"/>
            </a:xfrm>
            <a:prstGeom prst="rect">
              <a:avLst/>
            </a:prstGeom>
            <a:noFill/>
            <a:ln>
              <a:solidFill>
                <a:srgbClr val="A3A3A3"/>
              </a:solidFill>
            </a:ln>
          </p:spPr>
          <p:txBody>
            <a:bodyPr wrap="square" rtlCol="0">
              <a:spAutoFit/>
            </a:bodyPr>
            <a:lstStyle/>
            <a:p>
              <a:pPr algn="r"/>
              <a:r>
                <a:rPr lang="en-GB" sz="1600">
                  <a:solidFill>
                    <a:srgbClr val="A3A3A3"/>
                  </a:solidFill>
                </a:rPr>
                <a:t>www.southglos.gov.uk</a:t>
              </a:r>
            </a:p>
          </p:txBody>
        </p:sp>
      </p:grpSp>
      <p:sp>
        <p:nvSpPr>
          <p:cNvPr id="12" name="Footer Placeholder 11">
            <a:extLst>
              <a:ext uri="{FF2B5EF4-FFF2-40B4-BE49-F238E27FC236}">
                <a16:creationId xmlns:a16="http://schemas.microsoft.com/office/drawing/2014/main" id="{75D70A76-ED7D-4FDB-B829-512A154EFF8A}"/>
              </a:ext>
            </a:extLst>
          </p:cNvPr>
          <p:cNvSpPr>
            <a:spLocks noGrp="1"/>
          </p:cNvSpPr>
          <p:nvPr>
            <p:ph type="ftr" sz="quarter" idx="3"/>
          </p:nvPr>
        </p:nvSpPr>
        <p:spPr>
          <a:xfrm>
            <a:off x="142874" y="6429378"/>
            <a:ext cx="4114800" cy="309600"/>
          </a:xfrm>
          <a:prstGeom prst="rect">
            <a:avLst/>
          </a:prstGeom>
        </p:spPr>
        <p:txBody>
          <a:bodyPr vert="horz" lIns="91440" tIns="45720" rIns="91440" bIns="45720" rtlCol="0" anchor="ctr"/>
          <a:lstStyle>
            <a:lvl1pPr algn="l">
              <a:defRPr sz="1200" b="1">
                <a:solidFill>
                  <a:srgbClr val="A3A3A3"/>
                </a:solidFill>
              </a:defRPr>
            </a:lvl1pPr>
          </a:lstStyle>
          <a:p>
            <a:r>
              <a:rPr lang="en-GB"/>
              <a:t>South Gloucestershire Council</a:t>
            </a:r>
          </a:p>
        </p:txBody>
      </p:sp>
    </p:spTree>
    <p:extLst>
      <p:ext uri="{BB962C8B-B14F-4D97-AF65-F5344CB8AC3E}">
        <p14:creationId xmlns:p14="http://schemas.microsoft.com/office/powerpoint/2010/main" val="346908923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20000"/>
            <a:lumOff val="80000"/>
            <a:alpha val="2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A36C8-FA04-4D75-9A6C-3F7DE0E12D3D}"/>
              </a:ext>
            </a:extLst>
          </p:cNvPr>
          <p:cNvSpPr>
            <a:spLocks noGrp="1"/>
          </p:cNvSpPr>
          <p:nvPr>
            <p:ph type="title"/>
          </p:nvPr>
        </p:nvSpPr>
        <p:spPr>
          <a:xfrm>
            <a:off x="838199" y="365125"/>
            <a:ext cx="91800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150505-8914-41C5-A907-3D7515779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5AFF502-6A1E-4C53-AFF0-A94CF581E056}"/>
              </a:ext>
            </a:extLst>
          </p:cNvPr>
          <p:cNvPicPr>
            <a:picLocks noChangeAspect="1"/>
          </p:cNvPicPr>
          <p:nvPr userDrawn="1"/>
        </p:nvPicPr>
        <p:blipFill>
          <a:blip r:embed="rId14"/>
          <a:stretch>
            <a:fillRect/>
          </a:stretch>
        </p:blipFill>
        <p:spPr>
          <a:xfrm>
            <a:off x="10231182" y="165894"/>
            <a:ext cx="1847864" cy="1214447"/>
          </a:xfrm>
          <a:prstGeom prst="rect">
            <a:avLst/>
          </a:prstGeom>
        </p:spPr>
      </p:pic>
      <p:grpSp>
        <p:nvGrpSpPr>
          <p:cNvPr id="12" name="Group 11">
            <a:extLst>
              <a:ext uri="{FF2B5EF4-FFF2-40B4-BE49-F238E27FC236}">
                <a16:creationId xmlns:a16="http://schemas.microsoft.com/office/drawing/2014/main" id="{E2BE4303-A2CE-4B7E-9144-A6FC94DB13E3}"/>
              </a:ext>
            </a:extLst>
          </p:cNvPr>
          <p:cNvGrpSpPr/>
          <p:nvPr userDrawn="1"/>
        </p:nvGrpSpPr>
        <p:grpSpPr>
          <a:xfrm>
            <a:off x="142874" y="6357940"/>
            <a:ext cx="11936172" cy="409992"/>
            <a:chOff x="142874" y="6357940"/>
            <a:chExt cx="11936172" cy="409992"/>
          </a:xfrm>
        </p:grpSpPr>
        <p:cxnSp>
          <p:nvCxnSpPr>
            <p:cNvPr id="9" name="Straight Connector 8">
              <a:extLst>
                <a:ext uri="{FF2B5EF4-FFF2-40B4-BE49-F238E27FC236}">
                  <a16:creationId xmlns:a16="http://schemas.microsoft.com/office/drawing/2014/main" id="{3DEBDE2E-B688-4E87-9D78-847F0BEF81A7}"/>
                </a:ext>
              </a:extLst>
            </p:cNvPr>
            <p:cNvCxnSpPr>
              <a:cxnSpLocks/>
            </p:cNvCxnSpPr>
            <p:nvPr userDrawn="1"/>
          </p:nvCxnSpPr>
          <p:spPr>
            <a:xfrm>
              <a:off x="142874" y="6357940"/>
              <a:ext cx="11914740"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8CFA8E46-FB6E-450D-B616-59C8DCB67A88}"/>
                </a:ext>
              </a:extLst>
            </p:cNvPr>
            <p:cNvSpPr txBox="1"/>
            <p:nvPr userDrawn="1"/>
          </p:nvSpPr>
          <p:spPr>
            <a:xfrm>
              <a:off x="9158288" y="6429378"/>
              <a:ext cx="2920758" cy="338554"/>
            </a:xfrm>
            <a:prstGeom prst="rect">
              <a:avLst/>
            </a:prstGeom>
            <a:noFill/>
          </p:spPr>
          <p:txBody>
            <a:bodyPr wrap="square" rtlCol="0">
              <a:spAutoFit/>
            </a:bodyPr>
            <a:lstStyle/>
            <a:p>
              <a:pPr algn="r"/>
              <a:r>
                <a:rPr lang="en-GB" sz="1600">
                  <a:solidFill>
                    <a:schemeClr val="accent6"/>
                  </a:solidFill>
                </a:rPr>
                <a:t>www.southglos.gov.uk</a:t>
              </a:r>
            </a:p>
          </p:txBody>
        </p:sp>
      </p:grpSp>
      <p:sp>
        <p:nvSpPr>
          <p:cNvPr id="14" name="Footer Placeholder 13">
            <a:extLst>
              <a:ext uri="{FF2B5EF4-FFF2-40B4-BE49-F238E27FC236}">
                <a16:creationId xmlns:a16="http://schemas.microsoft.com/office/drawing/2014/main" id="{79337D50-EA0E-44C6-B29E-24A72D706567}"/>
              </a:ext>
            </a:extLst>
          </p:cNvPr>
          <p:cNvSpPr>
            <a:spLocks noGrp="1"/>
          </p:cNvSpPr>
          <p:nvPr>
            <p:ph type="ftr" sz="quarter" idx="3"/>
          </p:nvPr>
        </p:nvSpPr>
        <p:spPr>
          <a:xfrm>
            <a:off x="142874" y="6457160"/>
            <a:ext cx="4114800" cy="310772"/>
          </a:xfrm>
          <a:prstGeom prst="rect">
            <a:avLst/>
          </a:prstGeom>
        </p:spPr>
        <p:txBody>
          <a:bodyPr vert="horz" lIns="91440" tIns="45720" rIns="91440" bIns="45720" rtlCol="0" anchor="ctr"/>
          <a:lstStyle>
            <a:lvl1pPr algn="l">
              <a:defRPr sz="1200" b="1">
                <a:solidFill>
                  <a:schemeClr val="accent6"/>
                </a:solidFill>
              </a:defRPr>
            </a:lvl1pPr>
          </a:lstStyle>
          <a:p>
            <a:r>
              <a:rPr lang="en-GB"/>
              <a:t>South Gloucestershire Council</a:t>
            </a:r>
          </a:p>
        </p:txBody>
      </p:sp>
    </p:spTree>
    <p:extLst>
      <p:ext uri="{BB962C8B-B14F-4D97-AF65-F5344CB8AC3E}">
        <p14:creationId xmlns:p14="http://schemas.microsoft.com/office/powerpoint/2010/main" val="3415749245"/>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93" r:id="rId4"/>
    <p:sldLayoutId id="2147483686" r:id="rId5"/>
    <p:sldLayoutId id="2147483694" r:id="rId6"/>
    <p:sldLayoutId id="2147483687" r:id="rId7"/>
    <p:sldLayoutId id="2147483689" r:id="rId8"/>
    <p:sldLayoutId id="2147483690" r:id="rId9"/>
    <p:sldLayoutId id="2147483691" r:id="rId10"/>
    <p:sldLayoutId id="2147483692" r:id="rId11"/>
    <p:sldLayoutId id="2147483688" r:id="rId12"/>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20000"/>
            <a:lumOff val="80000"/>
            <a:alpha val="29000"/>
          </a:schemeClr>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6B8FDAD-8168-4FF7-AC9F-D927BE4E8BD4}"/>
              </a:ext>
            </a:extLst>
          </p:cNvPr>
          <p:cNvSpPr>
            <a:spLocks noGrp="1" noChangeArrowheads="1"/>
          </p:cNvSpPr>
          <p:nvPr>
            <p:ph type="title"/>
          </p:nvPr>
        </p:nvSpPr>
        <p:spPr bwMode="auto">
          <a:xfrm>
            <a:off x="838200" y="365125"/>
            <a:ext cx="91805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15750F99-AEF5-456A-B94D-C4DA185246F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4">
            <a:extLst>
              <a:ext uri="{FF2B5EF4-FFF2-40B4-BE49-F238E27FC236}">
                <a16:creationId xmlns:a16="http://schemas.microsoft.com/office/drawing/2014/main" id="{DE32BB39-7F05-4847-9E6A-5F451316D606}"/>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31438" y="166688"/>
            <a:ext cx="18478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11">
            <a:extLst>
              <a:ext uri="{FF2B5EF4-FFF2-40B4-BE49-F238E27FC236}">
                <a16:creationId xmlns:a16="http://schemas.microsoft.com/office/drawing/2014/main" id="{046DF5C7-9836-4E63-8D6E-2522510A8FFF}"/>
              </a:ext>
            </a:extLst>
          </p:cNvPr>
          <p:cNvGrpSpPr>
            <a:grpSpLocks/>
          </p:cNvGrpSpPr>
          <p:nvPr userDrawn="1"/>
        </p:nvGrpSpPr>
        <p:grpSpPr bwMode="auto">
          <a:xfrm>
            <a:off x="142875" y="6357938"/>
            <a:ext cx="11936413" cy="409575"/>
            <a:chOff x="142874" y="6357940"/>
            <a:chExt cx="11936172" cy="409992"/>
          </a:xfrm>
        </p:grpSpPr>
        <p:cxnSp>
          <p:nvCxnSpPr>
            <p:cNvPr id="9" name="Straight Connector 8">
              <a:extLst>
                <a:ext uri="{FF2B5EF4-FFF2-40B4-BE49-F238E27FC236}">
                  <a16:creationId xmlns:a16="http://schemas.microsoft.com/office/drawing/2014/main" id="{E8644139-FBF8-43BD-905A-12553E5B85D2}"/>
                </a:ext>
              </a:extLst>
            </p:cNvPr>
            <p:cNvCxnSpPr>
              <a:cxnSpLocks/>
            </p:cNvCxnSpPr>
            <p:nvPr userDrawn="1"/>
          </p:nvCxnSpPr>
          <p:spPr>
            <a:xfrm>
              <a:off x="142874" y="6357940"/>
              <a:ext cx="11913947" cy="0"/>
            </a:xfrm>
            <a:prstGeom prst="line">
              <a:avLst/>
            </a:prstGeom>
            <a:ln w="0">
              <a:solidFill>
                <a:schemeClr val="accent6"/>
              </a:solidFill>
            </a:ln>
          </p:spPr>
          <p:style>
            <a:lnRef idx="3">
              <a:schemeClr val="accent1"/>
            </a:lnRef>
            <a:fillRef idx="0">
              <a:schemeClr val="accent1"/>
            </a:fillRef>
            <a:effectRef idx="2">
              <a:schemeClr val="accent1"/>
            </a:effectRef>
            <a:fontRef idx="minor">
              <a:schemeClr val="tx1"/>
            </a:fontRef>
          </p:style>
        </p:cxnSp>
        <p:sp>
          <p:nvSpPr>
            <p:cNvPr id="2056" name="TextBox 10">
              <a:extLst>
                <a:ext uri="{FF2B5EF4-FFF2-40B4-BE49-F238E27FC236}">
                  <a16:creationId xmlns:a16="http://schemas.microsoft.com/office/drawing/2014/main" id="{A382A752-33E5-4B09-A6BC-D18652E38539}"/>
                </a:ext>
              </a:extLst>
            </p:cNvPr>
            <p:cNvSpPr txBox="1">
              <a:spLocks noChangeArrowheads="1"/>
            </p:cNvSpPr>
            <p:nvPr userDrawn="1"/>
          </p:nvSpPr>
          <p:spPr bwMode="auto">
            <a:xfrm>
              <a:off x="9158105" y="6429450"/>
              <a:ext cx="2920941" cy="33848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GB" altLang="en-US" sz="1600">
                  <a:solidFill>
                    <a:srgbClr val="CCCCCC"/>
                  </a:solidFill>
                </a:rPr>
                <a:t>www.southglos.gov.uk</a:t>
              </a:r>
            </a:p>
          </p:txBody>
        </p:sp>
      </p:grpSp>
      <p:sp>
        <p:nvSpPr>
          <p:cNvPr id="14" name="Footer Placeholder 13">
            <a:extLst>
              <a:ext uri="{FF2B5EF4-FFF2-40B4-BE49-F238E27FC236}">
                <a16:creationId xmlns:a16="http://schemas.microsoft.com/office/drawing/2014/main" id="{646678F7-4F65-4857-9867-CF3A6C5BDA48}"/>
              </a:ext>
            </a:extLst>
          </p:cNvPr>
          <p:cNvSpPr>
            <a:spLocks noGrp="1"/>
          </p:cNvSpPr>
          <p:nvPr>
            <p:ph type="ftr" sz="quarter" idx="3"/>
          </p:nvPr>
        </p:nvSpPr>
        <p:spPr>
          <a:xfrm>
            <a:off x="142875" y="6457950"/>
            <a:ext cx="4114800" cy="309563"/>
          </a:xfrm>
          <a:prstGeom prst="rect">
            <a:avLst/>
          </a:prstGeom>
        </p:spPr>
        <p:txBody>
          <a:bodyPr vert="horz" lIns="91440" tIns="45720" rIns="91440" bIns="45720" rtlCol="0" anchor="ctr"/>
          <a:lstStyle>
            <a:lvl1pPr algn="l" eaLnBrk="1" fontAlgn="auto" hangingPunct="1">
              <a:spcBef>
                <a:spcPts val="0"/>
              </a:spcBef>
              <a:spcAft>
                <a:spcPts val="0"/>
              </a:spcAft>
              <a:defRPr sz="1200" b="1">
                <a:solidFill>
                  <a:schemeClr val="accent6"/>
                </a:solidFill>
                <a:latin typeface="+mn-lt"/>
              </a:defRPr>
            </a:lvl1pPr>
          </a:lstStyle>
          <a:p>
            <a:pPr>
              <a:defRPr/>
            </a:pPr>
            <a:r>
              <a:rPr lang="en-GB"/>
              <a:t>South Gloucestershire Council</a:t>
            </a:r>
          </a:p>
        </p:txBody>
      </p:sp>
    </p:spTree>
  </p:cSld>
  <p:clrMap bg1="dk1" tx1="lt1" bg2="dk2" tx2="lt2" accent1="accent1" accent2="accent2" accent3="accent3" accent4="accent4" accent5="accent5" accent6="accent6" hlink="hlink" folHlink="folHlink"/>
  <p:sldLayoutIdLst>
    <p:sldLayoutId id="2147483807" r:id="rId1"/>
    <p:sldLayoutId id="2147483803"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hf sldNum="0" hdr="0" dt="0"/>
  <p:txStyles>
    <p:titleStyle>
      <a:lvl1pPr algn="l" rtl="0" eaLnBrk="0" fontAlgn="base" hangingPunct="0">
        <a:lnSpc>
          <a:spcPct val="90000"/>
        </a:lnSpc>
        <a:spcBef>
          <a:spcPct val="0"/>
        </a:spcBef>
        <a:spcAft>
          <a:spcPct val="0"/>
        </a:spcAft>
        <a:defRPr sz="28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8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8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8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800" b="1">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neyou.southglos.gov.uk/for-your-body/be-smoke-free/smokefree-services/" TargetMode="External"/><Relationship Id="rId2" Type="http://schemas.openxmlformats.org/officeDocument/2006/relationships/hyperlink" Target="https://www.talktofrank.com/drug/vapes?a=Vapes" TargetMode="External"/><Relationship Id="rId1" Type="http://schemas.openxmlformats.org/officeDocument/2006/relationships/slideLayout" Target="../slideLayouts/slideLayout3.xml"/><Relationship Id="rId4" Type="http://schemas.openxmlformats.org/officeDocument/2006/relationships/hyperlink" Target="https://www.southglos.gov.uk/health-and-social-care/care-and-support-children-families/young-people/"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online1.snapsurveys.com/interview/75fa70c9-daca-4bca-98e7-91f26f12854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rod4d4yFeaE?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BB9E0B-C813-2897-0E8F-A902B5AD38A6}"/>
              </a:ext>
            </a:extLst>
          </p:cNvPr>
          <p:cNvSpPr>
            <a:spLocks noGrp="1"/>
          </p:cNvSpPr>
          <p:nvPr>
            <p:ph type="ctrTitle"/>
          </p:nvPr>
        </p:nvSpPr>
        <p:spPr/>
        <p:txBody>
          <a:bodyPr/>
          <a:lstStyle/>
          <a:p>
            <a:r>
              <a:rPr lang="en-GB">
                <a:solidFill>
                  <a:schemeClr val="accent6">
                    <a:lumMod val="10000"/>
                  </a:schemeClr>
                </a:solidFill>
              </a:rPr>
              <a:t>Vaping</a:t>
            </a:r>
            <a:r>
              <a:rPr lang="en-GB"/>
              <a:t> </a:t>
            </a:r>
          </a:p>
        </p:txBody>
      </p:sp>
      <p:sp>
        <p:nvSpPr>
          <p:cNvPr id="6" name="Subtitle 5">
            <a:extLst>
              <a:ext uri="{FF2B5EF4-FFF2-40B4-BE49-F238E27FC236}">
                <a16:creationId xmlns:a16="http://schemas.microsoft.com/office/drawing/2014/main" id="{5B07B792-9F73-87A7-1816-48191FE72356}"/>
              </a:ext>
            </a:extLst>
          </p:cNvPr>
          <p:cNvSpPr>
            <a:spLocks noGrp="1"/>
          </p:cNvSpPr>
          <p:nvPr>
            <p:ph type="subTitle" idx="1"/>
          </p:nvPr>
        </p:nvSpPr>
        <p:spPr/>
        <p:txBody>
          <a:bodyPr vert="horz" lIns="91440" tIns="45720" rIns="91440" bIns="45720" rtlCol="0" anchor="t">
            <a:normAutofit/>
          </a:bodyPr>
          <a:lstStyle/>
          <a:p>
            <a:r>
              <a:rPr lang="en-GB" dirty="0">
                <a:solidFill>
                  <a:schemeClr val="accent6">
                    <a:lumMod val="10000"/>
                  </a:schemeClr>
                </a:solidFill>
              </a:rPr>
              <a:t>Lesson Plan for Schools and Young People's settings</a:t>
            </a:r>
          </a:p>
          <a:p>
            <a:endParaRPr lang="en-GB">
              <a:solidFill>
                <a:schemeClr val="accent6">
                  <a:lumMod val="10000"/>
                </a:schemeClr>
              </a:solidFill>
            </a:endParaRPr>
          </a:p>
          <a:p>
            <a:endParaRPr lang="en-GB" sz="1400">
              <a:solidFill>
                <a:schemeClr val="accent6">
                  <a:lumMod val="10000"/>
                </a:schemeClr>
              </a:solidFill>
            </a:endParaRPr>
          </a:p>
          <a:p>
            <a:r>
              <a:rPr lang="en-GB" sz="1400" dirty="0">
                <a:solidFill>
                  <a:schemeClr val="accent6">
                    <a:lumMod val="10000"/>
                  </a:schemeClr>
                </a:solidFill>
              </a:rPr>
              <a:t>Public Health &amp; Wellbeing Department, South Gloucestershire Council</a:t>
            </a:r>
            <a:endParaRPr lang="en-GB" sz="1400" dirty="0">
              <a:solidFill>
                <a:schemeClr val="accent6">
                  <a:lumMod val="10000"/>
                </a:schemeClr>
              </a:solidFill>
              <a:cs typeface="Arial"/>
            </a:endParaRPr>
          </a:p>
        </p:txBody>
      </p:sp>
      <p:sp>
        <p:nvSpPr>
          <p:cNvPr id="4" name="Footer Placeholder 3">
            <a:extLst>
              <a:ext uri="{FF2B5EF4-FFF2-40B4-BE49-F238E27FC236}">
                <a16:creationId xmlns:a16="http://schemas.microsoft.com/office/drawing/2014/main" id="{B2D5D9E9-D440-92F1-531C-A1EBE959B09E}"/>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90740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B58D-E1FB-5B1D-8052-A601AC562FCB}"/>
              </a:ext>
            </a:extLst>
          </p:cNvPr>
          <p:cNvSpPr>
            <a:spLocks noGrp="1"/>
          </p:cNvSpPr>
          <p:nvPr>
            <p:ph type="title"/>
          </p:nvPr>
        </p:nvSpPr>
        <p:spPr/>
        <p:txBody>
          <a:bodyPr/>
          <a:lstStyle/>
          <a:p>
            <a:r>
              <a:rPr lang="en-GB">
                <a:solidFill>
                  <a:schemeClr val="accent6">
                    <a:lumMod val="10000"/>
                  </a:schemeClr>
                </a:solidFill>
                <a:cs typeface="Arial"/>
              </a:rPr>
              <a:t>Nicotine can have negative effects - what are they?</a:t>
            </a:r>
            <a:endParaRPr lang="en-US">
              <a:solidFill>
                <a:schemeClr val="accent6">
                  <a:lumMod val="10000"/>
                </a:schemeClr>
              </a:solidFill>
            </a:endParaRPr>
          </a:p>
        </p:txBody>
      </p:sp>
      <p:sp>
        <p:nvSpPr>
          <p:cNvPr id="3" name="Content Placeholder 2">
            <a:extLst>
              <a:ext uri="{FF2B5EF4-FFF2-40B4-BE49-F238E27FC236}">
                <a16:creationId xmlns:a16="http://schemas.microsoft.com/office/drawing/2014/main" id="{7248BEE2-D98C-CBB4-C0AB-E62A14EA205D}"/>
              </a:ext>
            </a:extLst>
          </p:cNvPr>
          <p:cNvSpPr>
            <a:spLocks noGrp="1"/>
          </p:cNvSpPr>
          <p:nvPr>
            <p:ph idx="1"/>
          </p:nvPr>
        </p:nvSpPr>
        <p:spPr>
          <a:xfrm>
            <a:off x="644563" y="1953330"/>
            <a:ext cx="10515600" cy="3218359"/>
          </a:xfrm>
        </p:spPr>
        <p:txBody>
          <a:bodyPr vert="horz" lIns="91440" tIns="45720" rIns="91440" bIns="45720" rtlCol="0" anchor="t">
            <a:normAutofit/>
          </a:bodyPr>
          <a:lstStyle/>
          <a:p>
            <a:r>
              <a:rPr lang="en-GB" sz="2400" dirty="0">
                <a:solidFill>
                  <a:schemeClr val="accent6">
                    <a:lumMod val="10000"/>
                  </a:schemeClr>
                </a:solidFill>
                <a:ea typeface="+mn-lt"/>
                <a:cs typeface="+mn-lt"/>
              </a:rPr>
              <a:t>Complete your table on the worksheet to show the effects and discuss as a class.</a:t>
            </a:r>
            <a:endParaRPr lang="en-GB" dirty="0">
              <a:solidFill>
                <a:schemeClr val="accent6">
                  <a:lumMod val="10000"/>
                </a:schemeClr>
              </a:solidFill>
              <a:cs typeface="Arial"/>
            </a:endParaRPr>
          </a:p>
        </p:txBody>
      </p:sp>
      <p:sp>
        <p:nvSpPr>
          <p:cNvPr id="4" name="Footer Placeholder 3">
            <a:extLst>
              <a:ext uri="{FF2B5EF4-FFF2-40B4-BE49-F238E27FC236}">
                <a16:creationId xmlns:a16="http://schemas.microsoft.com/office/drawing/2014/main" id="{8DBCD0E0-087E-E7CB-A04C-428494F67D41}"/>
              </a:ext>
            </a:extLst>
          </p:cNvPr>
          <p:cNvSpPr>
            <a:spLocks noGrp="1"/>
          </p:cNvSpPr>
          <p:nvPr>
            <p:ph type="ftr" sz="quarter" idx="10"/>
          </p:nvPr>
        </p:nvSpPr>
        <p:spPr/>
        <p:txBody>
          <a:bodyPr/>
          <a:lstStyle/>
          <a:p>
            <a:r>
              <a:rPr lang="en-GB"/>
              <a:t>South Gloucestershire Council</a:t>
            </a:r>
          </a:p>
        </p:txBody>
      </p:sp>
      <p:sp>
        <p:nvSpPr>
          <p:cNvPr id="14" name="Rectangle 3"/>
          <p:cNvSpPr>
            <a:spLocks noChangeArrowheads="1"/>
          </p:cNvSpPr>
          <p:nvPr/>
        </p:nvSpPr>
        <p:spPr bwMode="auto">
          <a:xfrm>
            <a:off x="838200" y="19533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4059666180"/>
              </p:ext>
            </p:extLst>
          </p:nvPr>
        </p:nvGraphicFramePr>
        <p:xfrm>
          <a:off x="1698513" y="3429000"/>
          <a:ext cx="8939750" cy="2616063"/>
        </p:xfrm>
        <a:graphic>
          <a:graphicData uri="http://schemas.openxmlformats.org/drawingml/2006/table">
            <a:tbl>
              <a:tblPr firstRow="1" bandRow="1">
                <a:tableStyleId>{5C22544A-7EE6-4342-B048-85BDC9FD1C3A}</a:tableStyleId>
              </a:tblPr>
              <a:tblGrid>
                <a:gridCol w="4469875">
                  <a:extLst>
                    <a:ext uri="{9D8B030D-6E8A-4147-A177-3AD203B41FA5}">
                      <a16:colId xmlns:a16="http://schemas.microsoft.com/office/drawing/2014/main" val="947319948"/>
                    </a:ext>
                  </a:extLst>
                </a:gridCol>
                <a:gridCol w="4469875">
                  <a:extLst>
                    <a:ext uri="{9D8B030D-6E8A-4147-A177-3AD203B41FA5}">
                      <a16:colId xmlns:a16="http://schemas.microsoft.com/office/drawing/2014/main" val="138575816"/>
                    </a:ext>
                  </a:extLst>
                </a:gridCol>
              </a:tblGrid>
              <a:tr h="829515">
                <a:tc>
                  <a:txBody>
                    <a:bodyPr/>
                    <a:lstStyle/>
                    <a:p>
                      <a:pPr algn="ctr"/>
                      <a:r>
                        <a:rPr lang="en-GB" sz="2400">
                          <a:solidFill>
                            <a:sysClr val="windowText" lastClr="000000"/>
                          </a:solidFill>
                        </a:rPr>
                        <a:t>Psychological/Behavioural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a:solidFill>
                            <a:sysClr val="windowText" lastClr="000000"/>
                          </a:solidFill>
                        </a:rPr>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6715119"/>
                  </a:ext>
                </a:extLst>
              </a:tr>
              <a:tr h="1786548">
                <a:tc>
                  <a:txBody>
                    <a:bodyPr/>
                    <a:lstStyle/>
                    <a:p>
                      <a:pPr algn="ctr"/>
                      <a:endParaRPr lang="en-GB" sz="24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8263662"/>
                  </a:ext>
                </a:extLst>
              </a:tr>
            </a:tbl>
          </a:graphicData>
        </a:graphic>
      </p:graphicFrame>
    </p:spTree>
    <p:extLst>
      <p:ext uri="{BB962C8B-B14F-4D97-AF65-F5344CB8AC3E}">
        <p14:creationId xmlns:p14="http://schemas.microsoft.com/office/powerpoint/2010/main" val="270491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AC4E-59FC-E33F-319B-D877D09CF072}"/>
              </a:ext>
            </a:extLst>
          </p:cNvPr>
          <p:cNvSpPr>
            <a:spLocks noGrp="1"/>
          </p:cNvSpPr>
          <p:nvPr>
            <p:ph type="title"/>
          </p:nvPr>
        </p:nvSpPr>
        <p:spPr/>
        <p:txBody>
          <a:bodyPr/>
          <a:lstStyle/>
          <a:p>
            <a:r>
              <a:rPr lang="en-GB" dirty="0">
                <a:solidFill>
                  <a:schemeClr val="accent6">
                    <a:lumMod val="10000"/>
                  </a:schemeClr>
                </a:solidFill>
                <a:ea typeface="+mj-lt"/>
                <a:cs typeface="+mj-lt"/>
              </a:rPr>
              <a:t>Inhaling nicotine through a vape can have negative effects  </a:t>
            </a:r>
            <a:endParaRPr lang="en-US" dirty="0">
              <a:solidFill>
                <a:schemeClr val="accent6">
                  <a:lumMod val="10000"/>
                </a:schemeClr>
              </a:solidFill>
            </a:endParaRPr>
          </a:p>
        </p:txBody>
      </p:sp>
      <p:sp>
        <p:nvSpPr>
          <p:cNvPr id="3" name="Content Placeholder 2">
            <a:extLst>
              <a:ext uri="{FF2B5EF4-FFF2-40B4-BE49-F238E27FC236}">
                <a16:creationId xmlns:a16="http://schemas.microsoft.com/office/drawing/2014/main" id="{5AEB3B00-2465-B002-C239-3EFFC5D26130}"/>
              </a:ext>
            </a:extLst>
          </p:cNvPr>
          <p:cNvSpPr>
            <a:spLocks noGrp="1"/>
          </p:cNvSpPr>
          <p:nvPr>
            <p:ph idx="1"/>
          </p:nvPr>
        </p:nvSpPr>
        <p:spPr>
          <a:xfrm>
            <a:off x="232272" y="1779721"/>
            <a:ext cx="5264227" cy="4351338"/>
          </a:xfrm>
        </p:spPr>
        <p:txBody>
          <a:bodyPr vert="horz" lIns="91440" tIns="45720" rIns="91440" bIns="45720" rtlCol="0" anchor="t">
            <a:normAutofit/>
          </a:bodyPr>
          <a:lstStyle/>
          <a:p>
            <a:pPr marL="0" indent="0">
              <a:buNone/>
            </a:pPr>
            <a:r>
              <a:rPr lang="en-US" sz="3200" b="1">
                <a:solidFill>
                  <a:schemeClr val="accent6">
                    <a:lumMod val="10000"/>
                  </a:schemeClr>
                </a:solidFill>
                <a:cs typeface="Arial"/>
              </a:rPr>
              <a:t>Physical changes</a:t>
            </a:r>
          </a:p>
          <a:p>
            <a:pPr marL="0" indent="0">
              <a:buNone/>
            </a:pPr>
            <a:endParaRPr lang="en-US" sz="3200" b="1">
              <a:solidFill>
                <a:schemeClr val="accent6">
                  <a:lumMod val="10000"/>
                </a:schemeClr>
              </a:solidFill>
              <a:cs typeface="Arial"/>
            </a:endParaRPr>
          </a:p>
          <a:p>
            <a:r>
              <a:rPr lang="en-US" sz="3200">
                <a:solidFill>
                  <a:schemeClr val="accent6">
                    <a:lumMod val="10000"/>
                  </a:schemeClr>
                </a:solidFill>
                <a:cs typeface="Arial"/>
              </a:rPr>
              <a:t>Coughing</a:t>
            </a:r>
            <a:endParaRPr lang="en-US" sz="3200">
              <a:solidFill>
                <a:schemeClr val="accent6">
                  <a:lumMod val="10000"/>
                </a:schemeClr>
              </a:solidFill>
              <a:ea typeface="+mn-lt"/>
              <a:cs typeface="+mn-lt"/>
            </a:endParaRPr>
          </a:p>
          <a:p>
            <a:r>
              <a:rPr lang="en-US" sz="3200">
                <a:solidFill>
                  <a:schemeClr val="accent6">
                    <a:lumMod val="10000"/>
                  </a:schemeClr>
                </a:solidFill>
                <a:cs typeface="Arial"/>
              </a:rPr>
              <a:t>Dry mouth and throat</a:t>
            </a:r>
            <a:endParaRPr lang="en-US" sz="3200">
              <a:solidFill>
                <a:schemeClr val="accent6">
                  <a:lumMod val="10000"/>
                </a:schemeClr>
              </a:solidFill>
              <a:ea typeface="+mn-lt"/>
              <a:cs typeface="+mn-lt"/>
            </a:endParaRPr>
          </a:p>
          <a:p>
            <a:r>
              <a:rPr lang="en-US" sz="3200">
                <a:solidFill>
                  <a:schemeClr val="accent6">
                    <a:lumMod val="10000"/>
                  </a:schemeClr>
                </a:solidFill>
                <a:cs typeface="Arial"/>
              </a:rPr>
              <a:t>Shortness of breath</a:t>
            </a:r>
            <a:endParaRPr lang="en-US" sz="3200">
              <a:solidFill>
                <a:schemeClr val="accent6">
                  <a:lumMod val="10000"/>
                </a:schemeClr>
              </a:solidFill>
              <a:ea typeface="+mn-lt"/>
              <a:cs typeface="+mn-lt"/>
            </a:endParaRPr>
          </a:p>
          <a:p>
            <a:r>
              <a:rPr lang="en-US" sz="3200">
                <a:solidFill>
                  <a:schemeClr val="accent6">
                    <a:lumMod val="10000"/>
                  </a:schemeClr>
                </a:solidFill>
                <a:cs typeface="Arial"/>
              </a:rPr>
              <a:t>Mouth and throat irritation</a:t>
            </a:r>
            <a:endParaRPr lang="en-US" sz="3200">
              <a:solidFill>
                <a:schemeClr val="accent6">
                  <a:lumMod val="10000"/>
                </a:schemeClr>
              </a:solidFill>
              <a:ea typeface="+mn-lt"/>
              <a:cs typeface="+mn-lt"/>
            </a:endParaRPr>
          </a:p>
          <a:p>
            <a:r>
              <a:rPr lang="en-US" sz="3200">
                <a:solidFill>
                  <a:schemeClr val="accent6">
                    <a:lumMod val="10000"/>
                  </a:schemeClr>
                </a:solidFill>
                <a:cs typeface="Arial"/>
              </a:rPr>
              <a:t>Headaches</a:t>
            </a:r>
            <a:endParaRPr lang="en-US" sz="3200">
              <a:solidFill>
                <a:schemeClr val="accent6">
                  <a:lumMod val="10000"/>
                </a:schemeClr>
              </a:solidFill>
              <a:ea typeface="+mn-lt"/>
              <a:cs typeface="+mn-lt"/>
            </a:endParaRPr>
          </a:p>
          <a:p>
            <a:endParaRPr lang="en-GB" sz="2800">
              <a:solidFill>
                <a:schemeClr val="accent6">
                  <a:lumMod val="10000"/>
                </a:schemeClr>
              </a:solidFill>
              <a:cs typeface="Arial"/>
            </a:endParaRPr>
          </a:p>
        </p:txBody>
      </p:sp>
      <p:sp>
        <p:nvSpPr>
          <p:cNvPr id="4" name="Footer Placeholder 3">
            <a:extLst>
              <a:ext uri="{FF2B5EF4-FFF2-40B4-BE49-F238E27FC236}">
                <a16:creationId xmlns:a16="http://schemas.microsoft.com/office/drawing/2014/main" id="{37201D2D-A3AE-CCF4-54A6-4CA4977C1DE3}"/>
              </a:ext>
            </a:extLst>
          </p:cNvPr>
          <p:cNvSpPr>
            <a:spLocks noGrp="1"/>
          </p:cNvSpPr>
          <p:nvPr>
            <p:ph type="ftr" sz="quarter" idx="10"/>
          </p:nvPr>
        </p:nvSpPr>
        <p:spPr/>
        <p:txBody>
          <a:bodyPr/>
          <a:lstStyle/>
          <a:p>
            <a:r>
              <a:rPr lang="en-GB"/>
              <a:t>South Gloucestershire Council</a:t>
            </a:r>
          </a:p>
        </p:txBody>
      </p:sp>
      <p:sp>
        <p:nvSpPr>
          <p:cNvPr id="5" name="TextBox 4">
            <a:extLst>
              <a:ext uri="{FF2B5EF4-FFF2-40B4-BE49-F238E27FC236}">
                <a16:creationId xmlns:a16="http://schemas.microsoft.com/office/drawing/2014/main" id="{A1F2E0EB-2E3D-4520-D811-17898A827B68}"/>
              </a:ext>
            </a:extLst>
          </p:cNvPr>
          <p:cNvSpPr txBox="1"/>
          <p:nvPr/>
        </p:nvSpPr>
        <p:spPr>
          <a:xfrm>
            <a:off x="6242891" y="1779318"/>
            <a:ext cx="5545156" cy="45356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3200" b="1" dirty="0">
                <a:solidFill>
                  <a:schemeClr val="accent6">
                    <a:lumMod val="10000"/>
                  </a:schemeClr>
                </a:solidFill>
                <a:cs typeface="Arial"/>
              </a:rPr>
              <a:t>Psychological changes</a:t>
            </a:r>
            <a:r>
              <a:rPr lang="en-GB" dirty="0">
                <a:solidFill>
                  <a:schemeClr val="accent6">
                    <a:lumMod val="10000"/>
                  </a:schemeClr>
                </a:solidFill>
                <a:cs typeface="Arial"/>
              </a:rPr>
              <a:t> </a:t>
            </a:r>
            <a:endParaRPr lang="en-US" dirty="0">
              <a:solidFill>
                <a:schemeClr val="accent6">
                  <a:lumMod val="10000"/>
                </a:schemeClr>
              </a:solidFill>
              <a:cs typeface="Arial"/>
            </a:endParaRPr>
          </a:p>
          <a:p>
            <a:pPr>
              <a:lnSpc>
                <a:spcPct val="90000"/>
              </a:lnSpc>
              <a:spcBef>
                <a:spcPts val="1000"/>
              </a:spcBef>
            </a:pPr>
            <a:endParaRPr lang="en-GB" sz="3200" b="1">
              <a:solidFill>
                <a:schemeClr val="accent6">
                  <a:lumMod val="10000"/>
                </a:schemeClr>
              </a:solidFill>
              <a:cs typeface="Arial"/>
            </a:endParaRPr>
          </a:p>
          <a:p>
            <a:pPr marL="285750" indent="-285750">
              <a:lnSpc>
                <a:spcPct val="90000"/>
              </a:lnSpc>
              <a:spcBef>
                <a:spcPts val="1000"/>
              </a:spcBef>
              <a:buFont typeface="Arial"/>
              <a:buChar char="•"/>
            </a:pPr>
            <a:r>
              <a:rPr lang="en-US" sz="3200" dirty="0">
                <a:solidFill>
                  <a:schemeClr val="accent6">
                    <a:lumMod val="10000"/>
                  </a:schemeClr>
                </a:solidFill>
                <a:cs typeface="Arial"/>
              </a:rPr>
              <a:t>Negative mood</a:t>
            </a:r>
          </a:p>
          <a:p>
            <a:pPr marL="285750" indent="-285750">
              <a:lnSpc>
                <a:spcPct val="90000"/>
              </a:lnSpc>
              <a:spcBef>
                <a:spcPts val="1000"/>
              </a:spcBef>
              <a:buFont typeface="Arial"/>
              <a:buChar char="•"/>
            </a:pPr>
            <a:r>
              <a:rPr lang="en-US" sz="3200" dirty="0" err="1">
                <a:solidFill>
                  <a:schemeClr val="accent6">
                    <a:lumMod val="10000"/>
                  </a:schemeClr>
                </a:solidFill>
                <a:cs typeface="Arial"/>
              </a:rPr>
              <a:t>Behavioural</a:t>
            </a:r>
            <a:r>
              <a:rPr lang="en-US" sz="3200" dirty="0">
                <a:solidFill>
                  <a:schemeClr val="accent6">
                    <a:lumMod val="10000"/>
                  </a:schemeClr>
                </a:solidFill>
                <a:cs typeface="Arial"/>
              </a:rPr>
              <a:t> changes</a:t>
            </a:r>
            <a:endParaRPr lang="en-US" dirty="0">
              <a:solidFill>
                <a:schemeClr val="accent6">
                  <a:lumMod val="10000"/>
                </a:schemeClr>
              </a:solidFill>
            </a:endParaRPr>
          </a:p>
          <a:p>
            <a:pPr marL="285750" indent="-285750">
              <a:lnSpc>
                <a:spcPct val="90000"/>
              </a:lnSpc>
              <a:spcBef>
                <a:spcPts val="1000"/>
              </a:spcBef>
              <a:buFont typeface="Arial"/>
              <a:buChar char="•"/>
            </a:pPr>
            <a:r>
              <a:rPr lang="en-US" sz="3200" dirty="0">
                <a:solidFill>
                  <a:schemeClr val="accent6">
                    <a:lumMod val="10000"/>
                  </a:schemeClr>
                </a:solidFill>
                <a:cs typeface="Arial"/>
              </a:rPr>
              <a:t>Problems concentrating</a:t>
            </a:r>
          </a:p>
          <a:p>
            <a:pPr marL="285750" indent="-285750">
              <a:lnSpc>
                <a:spcPct val="90000"/>
              </a:lnSpc>
              <a:spcBef>
                <a:spcPts val="1000"/>
              </a:spcBef>
              <a:buFont typeface="Arial"/>
              <a:buChar char="•"/>
            </a:pPr>
            <a:r>
              <a:rPr lang="en-US" sz="3200" dirty="0">
                <a:solidFill>
                  <a:schemeClr val="accent6">
                    <a:lumMod val="10000"/>
                  </a:schemeClr>
                </a:solidFill>
                <a:cs typeface="Arial"/>
              </a:rPr>
              <a:t>Increased anxiety</a:t>
            </a:r>
          </a:p>
          <a:p>
            <a:pPr marL="285750" indent="-285750">
              <a:lnSpc>
                <a:spcPct val="90000"/>
              </a:lnSpc>
              <a:spcBef>
                <a:spcPts val="1000"/>
              </a:spcBef>
              <a:buFont typeface="Arial"/>
              <a:buChar char="•"/>
            </a:pPr>
            <a:r>
              <a:rPr lang="en-US" sz="3200" dirty="0">
                <a:solidFill>
                  <a:schemeClr val="accent6">
                    <a:lumMod val="10000"/>
                  </a:schemeClr>
                </a:solidFill>
                <a:cs typeface="Arial"/>
              </a:rPr>
              <a:t>Depression</a:t>
            </a:r>
          </a:p>
          <a:p>
            <a:pPr marL="285750" indent="-285750">
              <a:lnSpc>
                <a:spcPct val="90000"/>
              </a:lnSpc>
              <a:spcBef>
                <a:spcPts val="1000"/>
              </a:spcBef>
              <a:buFont typeface="Arial"/>
              <a:buChar char="•"/>
            </a:pPr>
            <a:endParaRPr lang="en-US" sz="3200" dirty="0">
              <a:solidFill>
                <a:schemeClr val="accent6">
                  <a:lumMod val="10000"/>
                </a:schemeClr>
              </a:solidFill>
              <a:cs typeface="Arial"/>
            </a:endParaRPr>
          </a:p>
        </p:txBody>
      </p:sp>
    </p:spTree>
    <p:extLst>
      <p:ext uri="{BB962C8B-B14F-4D97-AF65-F5344CB8AC3E}">
        <p14:creationId xmlns:p14="http://schemas.microsoft.com/office/powerpoint/2010/main" val="322501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3211-63E4-BE89-9897-D4014DC28821}"/>
              </a:ext>
            </a:extLst>
          </p:cNvPr>
          <p:cNvSpPr>
            <a:spLocks noGrp="1"/>
          </p:cNvSpPr>
          <p:nvPr>
            <p:ph type="title"/>
          </p:nvPr>
        </p:nvSpPr>
        <p:spPr>
          <a:xfrm>
            <a:off x="838200" y="0"/>
            <a:ext cx="9180000" cy="1325563"/>
          </a:xfrm>
        </p:spPr>
        <p:txBody>
          <a:bodyPr/>
          <a:lstStyle/>
          <a:p>
            <a:r>
              <a:rPr lang="en-GB" dirty="0">
                <a:solidFill>
                  <a:schemeClr val="accent6">
                    <a:lumMod val="10000"/>
                  </a:schemeClr>
                </a:solidFill>
                <a:latin typeface="Calibri"/>
                <a:cs typeface="Calibri"/>
              </a:rPr>
              <a:t>What’s the problem with Vapes?</a:t>
            </a:r>
          </a:p>
        </p:txBody>
      </p:sp>
      <p:sp>
        <p:nvSpPr>
          <p:cNvPr id="3" name="Content Placeholder 2">
            <a:extLst>
              <a:ext uri="{FF2B5EF4-FFF2-40B4-BE49-F238E27FC236}">
                <a16:creationId xmlns:a16="http://schemas.microsoft.com/office/drawing/2014/main" id="{0AFC3F3C-82E6-A09B-F37D-60E548CB41E7}"/>
              </a:ext>
            </a:extLst>
          </p:cNvPr>
          <p:cNvSpPr>
            <a:spLocks noGrp="1"/>
          </p:cNvSpPr>
          <p:nvPr>
            <p:ph idx="1"/>
          </p:nvPr>
        </p:nvSpPr>
        <p:spPr>
          <a:xfrm>
            <a:off x="838200" y="1104862"/>
            <a:ext cx="10515600" cy="4351338"/>
          </a:xfrm>
        </p:spPr>
        <p:txBody>
          <a:bodyPr vert="horz" lIns="91440" tIns="45720" rIns="91440" bIns="45720" rtlCol="0" anchor="t">
            <a:noAutofit/>
          </a:bodyPr>
          <a:lstStyle/>
          <a:p>
            <a:r>
              <a:rPr lang="en-GB" sz="2800">
                <a:solidFill>
                  <a:schemeClr val="accent6">
                    <a:lumMod val="10000"/>
                  </a:schemeClr>
                </a:solidFill>
                <a:cs typeface="Arial"/>
              </a:rPr>
              <a:t>Long-term health impacts are unknown</a:t>
            </a:r>
          </a:p>
          <a:p>
            <a:endParaRPr lang="en-US" sz="2800">
              <a:solidFill>
                <a:schemeClr val="accent6">
                  <a:lumMod val="10000"/>
                </a:schemeClr>
              </a:solidFill>
              <a:ea typeface="+mn-lt"/>
              <a:cs typeface="+mn-lt"/>
            </a:endParaRPr>
          </a:p>
          <a:p>
            <a:pPr marL="0" indent="0">
              <a:buNone/>
            </a:pPr>
            <a:r>
              <a:rPr lang="en-US" sz="2800">
                <a:solidFill>
                  <a:schemeClr val="accent6">
                    <a:lumMod val="10000"/>
                  </a:schemeClr>
                </a:solidFill>
                <a:ea typeface="+mn-lt"/>
                <a:cs typeface="+mn-lt"/>
              </a:rPr>
              <a:t>Many counterfeit (fake / unofficial) products are in shops. Some may:</a:t>
            </a:r>
          </a:p>
          <a:p>
            <a:pPr marL="342900" indent="-342900"/>
            <a:r>
              <a:rPr lang="en-US" sz="2800">
                <a:solidFill>
                  <a:schemeClr val="accent6">
                    <a:lumMod val="10000"/>
                  </a:schemeClr>
                </a:solidFill>
                <a:ea typeface="+mn-lt"/>
                <a:cs typeface="+mn-lt"/>
              </a:rPr>
              <a:t>Exceed legal nicotine levels (Over 2% or 20 mg)</a:t>
            </a:r>
          </a:p>
          <a:p>
            <a:pPr marL="342900" indent="-342900"/>
            <a:r>
              <a:rPr lang="en-US" sz="2800">
                <a:solidFill>
                  <a:schemeClr val="accent6">
                    <a:lumMod val="10000"/>
                  </a:schemeClr>
                </a:solidFill>
                <a:ea typeface="+mn-lt"/>
                <a:cs typeface="+mn-lt"/>
              </a:rPr>
              <a:t>Contain too much liquid (over 2 ml)</a:t>
            </a:r>
          </a:p>
          <a:p>
            <a:pPr marL="342900" indent="-342900"/>
            <a:r>
              <a:rPr lang="en-US" sz="2800">
                <a:solidFill>
                  <a:schemeClr val="accent6">
                    <a:lumMod val="10000"/>
                  </a:schemeClr>
                </a:solidFill>
                <a:ea typeface="+mn-lt"/>
                <a:cs typeface="+mn-lt"/>
              </a:rPr>
              <a:t>Are incorrectly labelled and have no traceability</a:t>
            </a:r>
          </a:p>
          <a:p>
            <a:pPr marL="342900" indent="-342900"/>
            <a:r>
              <a:rPr lang="en-US" sz="2800">
                <a:solidFill>
                  <a:schemeClr val="accent6">
                    <a:lumMod val="10000"/>
                  </a:schemeClr>
                </a:solidFill>
                <a:ea typeface="+mn-lt"/>
                <a:cs typeface="+mn-lt"/>
              </a:rPr>
              <a:t>May contain banned substances </a:t>
            </a:r>
          </a:p>
          <a:p>
            <a:pPr marL="342900" indent="-342900"/>
            <a:r>
              <a:rPr lang="en-US" sz="2800">
                <a:solidFill>
                  <a:schemeClr val="accent6">
                    <a:lumMod val="10000"/>
                  </a:schemeClr>
                </a:solidFill>
                <a:ea typeface="+mn-lt"/>
                <a:cs typeface="+mn-lt"/>
              </a:rPr>
              <a:t>Illegal vapes are associated with </a:t>
            </a:r>
            <a:r>
              <a:rPr lang="en-US" sz="2800" err="1">
                <a:solidFill>
                  <a:schemeClr val="accent6">
                    <a:lumMod val="10000"/>
                  </a:schemeClr>
                </a:solidFill>
                <a:ea typeface="+mn-lt"/>
                <a:cs typeface="+mn-lt"/>
              </a:rPr>
              <a:t>organised</a:t>
            </a:r>
            <a:r>
              <a:rPr lang="en-US" sz="2800">
                <a:solidFill>
                  <a:schemeClr val="accent6">
                    <a:lumMod val="10000"/>
                  </a:schemeClr>
                </a:solidFill>
                <a:ea typeface="+mn-lt"/>
                <a:cs typeface="+mn-lt"/>
              </a:rPr>
              <a:t> crime, modern day slavery, child exploitation and fund other criminality</a:t>
            </a:r>
            <a:endParaRPr lang="en-US" sz="2800">
              <a:solidFill>
                <a:schemeClr val="accent6">
                  <a:lumMod val="10000"/>
                </a:schemeClr>
              </a:solidFill>
              <a:cs typeface="Arial"/>
            </a:endParaRPr>
          </a:p>
          <a:p>
            <a:pPr marL="342900" indent="-342900"/>
            <a:r>
              <a:rPr lang="en-US" sz="2800" b="1">
                <a:solidFill>
                  <a:schemeClr val="accent6">
                    <a:lumMod val="10000"/>
                  </a:schemeClr>
                </a:solidFill>
                <a:cs typeface="Arial"/>
              </a:rPr>
              <a:t>It is difficult to spot a fake vape!</a:t>
            </a:r>
          </a:p>
          <a:p>
            <a:endParaRPr lang="en-US" sz="2400">
              <a:solidFill>
                <a:schemeClr val="accent6">
                  <a:lumMod val="10000"/>
                </a:schemeClr>
              </a:solidFill>
              <a:cs typeface="Arial"/>
            </a:endParaRPr>
          </a:p>
          <a:p>
            <a:pPr marL="0" indent="0">
              <a:buNone/>
            </a:pPr>
            <a:endParaRPr lang="en-US" sz="2400">
              <a:solidFill>
                <a:schemeClr val="accent6">
                  <a:lumMod val="10000"/>
                </a:schemeClr>
              </a:solidFill>
              <a:cs typeface="Arial"/>
            </a:endParaRPr>
          </a:p>
          <a:p>
            <a:pPr marL="0" indent="0">
              <a:buNone/>
            </a:pPr>
            <a:endParaRPr lang="en-US" sz="2400">
              <a:solidFill>
                <a:schemeClr val="accent6">
                  <a:lumMod val="10000"/>
                </a:schemeClr>
              </a:solidFill>
              <a:cs typeface="Arial"/>
            </a:endParaRPr>
          </a:p>
        </p:txBody>
      </p:sp>
      <p:sp>
        <p:nvSpPr>
          <p:cNvPr id="4" name="Footer Placeholder 3">
            <a:extLst>
              <a:ext uri="{FF2B5EF4-FFF2-40B4-BE49-F238E27FC236}">
                <a16:creationId xmlns:a16="http://schemas.microsoft.com/office/drawing/2014/main" id="{CCE85F0D-70DE-D0D2-2946-956112A0B453}"/>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8342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1A3211-63E4-BE89-9897-D4014DC28821}"/>
              </a:ext>
            </a:extLst>
          </p:cNvPr>
          <p:cNvSpPr txBox="1">
            <a:spLocks/>
          </p:cNvSpPr>
          <p:nvPr/>
        </p:nvSpPr>
        <p:spPr>
          <a:xfrm>
            <a:off x="647700" y="369094"/>
            <a:ext cx="9180000" cy="730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a:solidFill>
                  <a:schemeClr val="accent6">
                    <a:lumMod val="10000"/>
                  </a:schemeClr>
                </a:solidFill>
                <a:latin typeface="Calibri" panose="020F0502020204030204" pitchFamily="34" charset="0"/>
                <a:cs typeface="Calibri" panose="020F0502020204030204" pitchFamily="34" charset="0"/>
              </a:rPr>
              <a:t>What’s the problem with Vapes then?</a:t>
            </a:r>
          </a:p>
        </p:txBody>
      </p:sp>
      <p:graphicFrame>
        <p:nvGraphicFramePr>
          <p:cNvPr id="7" name="Table 7">
            <a:extLst>
              <a:ext uri="{FF2B5EF4-FFF2-40B4-BE49-F238E27FC236}">
                <a16:creationId xmlns:a16="http://schemas.microsoft.com/office/drawing/2014/main" id="{FDC42D45-6B3B-6A98-5E2E-B9E367426C67}"/>
              </a:ext>
            </a:extLst>
          </p:cNvPr>
          <p:cNvGraphicFramePr>
            <a:graphicFrameLocks noGrp="1"/>
          </p:cNvGraphicFramePr>
          <p:nvPr>
            <p:extLst>
              <p:ext uri="{D42A27DB-BD31-4B8C-83A1-F6EECF244321}">
                <p14:modId xmlns:p14="http://schemas.microsoft.com/office/powerpoint/2010/main" val="1549002048"/>
              </p:ext>
            </p:extLst>
          </p:nvPr>
        </p:nvGraphicFramePr>
        <p:xfrm>
          <a:off x="963083" y="1344083"/>
          <a:ext cx="10217359" cy="5004836"/>
        </p:xfrm>
        <a:graphic>
          <a:graphicData uri="http://schemas.openxmlformats.org/drawingml/2006/table">
            <a:tbl>
              <a:tblPr firstRow="1" bandRow="1">
                <a:tableStyleId>{5C22544A-7EE6-4342-B048-85BDC9FD1C3A}</a:tableStyleId>
              </a:tblPr>
              <a:tblGrid>
                <a:gridCol w="5529791">
                  <a:extLst>
                    <a:ext uri="{9D8B030D-6E8A-4147-A177-3AD203B41FA5}">
                      <a16:colId xmlns:a16="http://schemas.microsoft.com/office/drawing/2014/main" val="1320993594"/>
                    </a:ext>
                  </a:extLst>
                </a:gridCol>
                <a:gridCol w="4687568">
                  <a:extLst>
                    <a:ext uri="{9D8B030D-6E8A-4147-A177-3AD203B41FA5}">
                      <a16:colId xmlns:a16="http://schemas.microsoft.com/office/drawing/2014/main" val="3143778778"/>
                    </a:ext>
                  </a:extLst>
                </a:gridCol>
              </a:tblGrid>
              <a:tr h="591355">
                <a:tc>
                  <a:txBody>
                    <a:bodyPr/>
                    <a:lstStyle/>
                    <a:p>
                      <a:pPr lvl="0" algn="ctr">
                        <a:buNone/>
                      </a:pPr>
                      <a:r>
                        <a:rPr lang="en-GB" sz="1800" b="1" kern="1200" noProof="0" dirty="0">
                          <a:solidFill>
                            <a:schemeClr val="lt1"/>
                          </a:solidFill>
                          <a:latin typeface="+mn-lt"/>
                          <a:ea typeface="+mn-ea"/>
                          <a:cs typeface="+mn-cs"/>
                        </a:rPr>
                        <a:t>Vape aerosol can contain harmful chemicals</a:t>
                      </a:r>
                      <a:endParaRPr lang="en-US" sz="1800" b="1" kern="1200" dirty="0">
                        <a:solidFill>
                          <a:schemeClr val="lt1"/>
                        </a:solidFill>
                        <a:latin typeface="+mn-lt"/>
                        <a:ea typeface="+mn-ea"/>
                        <a:cs typeface="+mn-cs"/>
                      </a:endParaRPr>
                    </a:p>
                  </a:txBody>
                  <a:tcPr/>
                </a:tc>
                <a:tc>
                  <a:txBody>
                    <a:bodyPr/>
                    <a:lstStyle/>
                    <a:p>
                      <a:pPr algn="ctr"/>
                      <a:r>
                        <a:rPr lang="en-GB" dirty="0"/>
                        <a:t>Most vapes contain Nicotine which is highly addictive</a:t>
                      </a:r>
                      <a:endParaRPr lang="en-GB" dirty="0" err="1"/>
                    </a:p>
                  </a:txBody>
                  <a:tcPr/>
                </a:tc>
                <a:extLst>
                  <a:ext uri="{0D108BD9-81ED-4DB2-BD59-A6C34878D82A}">
                    <a16:rowId xmlns:a16="http://schemas.microsoft.com/office/drawing/2014/main" val="1450811421"/>
                  </a:ext>
                </a:extLst>
              </a:tr>
              <a:tr h="4364756">
                <a:tc>
                  <a:txBody>
                    <a:bodyPr/>
                    <a:lstStyle/>
                    <a:p>
                      <a:pPr lvl="0" algn="l">
                        <a:lnSpc>
                          <a:spcPct val="100000"/>
                        </a:lnSpc>
                        <a:spcBef>
                          <a:spcPts val="0"/>
                        </a:spcBef>
                        <a:spcAft>
                          <a:spcPts val="0"/>
                        </a:spcAft>
                        <a:buNone/>
                      </a:pPr>
                      <a:r>
                        <a:rPr lang="en-GB" sz="1600" b="0" i="0" u="none" strike="noStrike" noProof="0" dirty="0">
                          <a:latin typeface="Arial"/>
                        </a:rPr>
                        <a:t>The e-cigarette aerosol that users breathe from the device and exhale can contain harmful and potentially harmful substances, including:</a:t>
                      </a:r>
                      <a:endParaRPr lang="en-US" sz="1600">
                        <a:latin typeface="Arial"/>
                      </a:endParaRPr>
                    </a:p>
                    <a:p>
                      <a:pPr marL="285750" lvl="0" indent="-285750" algn="l">
                        <a:lnSpc>
                          <a:spcPct val="100000"/>
                        </a:lnSpc>
                        <a:spcBef>
                          <a:spcPts val="0"/>
                        </a:spcBef>
                        <a:spcAft>
                          <a:spcPts val="0"/>
                        </a:spcAft>
                        <a:buFont typeface="Arial"/>
                        <a:buChar char="•"/>
                      </a:pPr>
                      <a:r>
                        <a:rPr lang="en-GB" sz="1600" b="0" i="0" u="none" strike="noStrike" noProof="0" dirty="0">
                          <a:latin typeface="Arial"/>
                        </a:rPr>
                        <a:t>Nicotine</a:t>
                      </a:r>
                      <a:endParaRPr lang="en-GB" sz="1600">
                        <a:latin typeface="Arial"/>
                      </a:endParaRPr>
                    </a:p>
                    <a:p>
                      <a:pPr marL="285750" lvl="0" indent="-285750" algn="l">
                        <a:lnSpc>
                          <a:spcPct val="100000"/>
                        </a:lnSpc>
                        <a:spcBef>
                          <a:spcPts val="0"/>
                        </a:spcBef>
                        <a:spcAft>
                          <a:spcPts val="0"/>
                        </a:spcAft>
                        <a:buFont typeface="Arial"/>
                        <a:buChar char="•"/>
                      </a:pPr>
                      <a:r>
                        <a:rPr lang="en-GB" sz="1600" b="0" i="0" u="none" strike="noStrike" noProof="0" dirty="0">
                          <a:latin typeface="Arial"/>
                        </a:rPr>
                        <a:t>Ultrafine particles that can be inhaled deep into the lungs</a:t>
                      </a:r>
                      <a:endParaRPr lang="en-GB" sz="1600">
                        <a:latin typeface="Arial"/>
                      </a:endParaRPr>
                    </a:p>
                    <a:p>
                      <a:pPr marL="285750" lvl="0" indent="-285750" algn="l">
                        <a:lnSpc>
                          <a:spcPct val="100000"/>
                        </a:lnSpc>
                        <a:spcBef>
                          <a:spcPts val="0"/>
                        </a:spcBef>
                        <a:spcAft>
                          <a:spcPts val="0"/>
                        </a:spcAft>
                        <a:buFont typeface="Arial"/>
                        <a:buChar char="•"/>
                      </a:pPr>
                      <a:r>
                        <a:rPr lang="en-GB" sz="1600" b="0" i="0" u="none" strike="noStrike" noProof="0" dirty="0">
                          <a:latin typeface="Arial"/>
                        </a:rPr>
                        <a:t>Flavouring such as diacetyl, a chemical linked to a serious lung disease</a:t>
                      </a:r>
                      <a:endParaRPr lang="en-GB" sz="1600">
                        <a:latin typeface="Arial"/>
                      </a:endParaRPr>
                    </a:p>
                    <a:p>
                      <a:pPr marL="285750" lvl="0" indent="-285750" algn="l">
                        <a:lnSpc>
                          <a:spcPct val="100000"/>
                        </a:lnSpc>
                        <a:spcBef>
                          <a:spcPts val="0"/>
                        </a:spcBef>
                        <a:spcAft>
                          <a:spcPts val="0"/>
                        </a:spcAft>
                        <a:buFont typeface="Arial"/>
                        <a:buChar char="•"/>
                      </a:pPr>
                      <a:r>
                        <a:rPr lang="en-GB" sz="1600" b="0" i="0" u="none" strike="noStrike" noProof="0" dirty="0">
                          <a:latin typeface="Arial"/>
                        </a:rPr>
                        <a:t>Volatile organic compounds</a:t>
                      </a:r>
                      <a:endParaRPr lang="en-GB" sz="1600">
                        <a:latin typeface="Arial"/>
                      </a:endParaRPr>
                    </a:p>
                    <a:p>
                      <a:pPr marL="285750" lvl="0" indent="-285750" algn="l">
                        <a:lnSpc>
                          <a:spcPct val="100000"/>
                        </a:lnSpc>
                        <a:spcBef>
                          <a:spcPts val="0"/>
                        </a:spcBef>
                        <a:spcAft>
                          <a:spcPts val="0"/>
                        </a:spcAft>
                        <a:buFont typeface="Arial"/>
                        <a:buChar char="•"/>
                      </a:pPr>
                      <a:r>
                        <a:rPr lang="en-GB" sz="1600" b="0" i="0" u="none" strike="noStrike" noProof="0" dirty="0">
                          <a:latin typeface="Arial"/>
                        </a:rPr>
                        <a:t>Cancer-causing chemicals</a:t>
                      </a:r>
                      <a:endParaRPr lang="en-GB" sz="1600">
                        <a:latin typeface="Arial"/>
                      </a:endParaRPr>
                    </a:p>
                    <a:p>
                      <a:pPr marL="285750" lvl="0" indent="-285750" algn="l">
                        <a:lnSpc>
                          <a:spcPct val="100000"/>
                        </a:lnSpc>
                        <a:spcBef>
                          <a:spcPts val="0"/>
                        </a:spcBef>
                        <a:spcAft>
                          <a:spcPts val="0"/>
                        </a:spcAft>
                        <a:buFont typeface="Arial"/>
                        <a:buChar char="•"/>
                      </a:pPr>
                      <a:r>
                        <a:rPr lang="en-GB" sz="1600" b="0" i="0" u="none" strike="noStrike" noProof="0" dirty="0">
                          <a:latin typeface="Arial"/>
                        </a:rPr>
                        <a:t>Heavy metals such as nickel, tin, and lead</a:t>
                      </a:r>
                      <a:endParaRPr lang="en-GB" sz="1600" b="0" i="0" u="none" strike="noStrike" baseline="30000" noProof="0" dirty="0">
                        <a:latin typeface="Arial"/>
                      </a:endParaRPr>
                    </a:p>
                    <a:p>
                      <a:pPr lvl="0" indent="0" algn="l">
                        <a:lnSpc>
                          <a:spcPct val="100000"/>
                        </a:lnSpc>
                        <a:spcBef>
                          <a:spcPts val="0"/>
                        </a:spcBef>
                        <a:spcAft>
                          <a:spcPts val="0"/>
                        </a:spcAft>
                        <a:buNone/>
                      </a:pPr>
                      <a:r>
                        <a:rPr lang="en-GB" sz="1600" b="0" i="0" u="none" strike="noStrike" noProof="0" dirty="0">
                          <a:latin typeface="Arial"/>
                        </a:rPr>
                        <a:t>It is difficult for consumers to know what e-cigarette products contain. For example, some e-cigarettes marketed as containing zero percent nicotine have been found to contain nicotine.</a:t>
                      </a:r>
                      <a:endParaRPr lang="en-GB" sz="1600" b="0" i="0" u="none" strike="noStrike" baseline="30000" noProof="0" dirty="0">
                        <a:latin typeface="Arial"/>
                      </a:endParaRPr>
                    </a:p>
                    <a:p>
                      <a:pPr lvl="0">
                        <a:buNone/>
                      </a:pPr>
                      <a:endParaRPr lang="en-GB" sz="1400" dirty="0"/>
                    </a:p>
                  </a:txBody>
                  <a:tcPr/>
                </a:tc>
                <a:tc>
                  <a:txBody>
                    <a:bodyPr/>
                    <a:lstStyle/>
                    <a:p>
                      <a:pPr lvl="0" algn="l">
                        <a:lnSpc>
                          <a:spcPct val="100000"/>
                        </a:lnSpc>
                        <a:spcBef>
                          <a:spcPts val="0"/>
                        </a:spcBef>
                        <a:spcAft>
                          <a:spcPts val="0"/>
                        </a:spcAft>
                        <a:buNone/>
                      </a:pPr>
                      <a:r>
                        <a:rPr lang="en-GB" sz="1600" b="0" i="0" u="none" strike="noStrike" noProof="0" dirty="0"/>
                        <a:t>Nicotine is an addictive substance and you can become dependent on vapes, especially if you vape nicotine regularly.</a:t>
                      </a:r>
                      <a:endParaRPr lang="en-US" sz="1600"/>
                    </a:p>
                    <a:p>
                      <a:pPr lvl="0" algn="l">
                        <a:lnSpc>
                          <a:spcPct val="100000"/>
                        </a:lnSpc>
                        <a:spcBef>
                          <a:spcPts val="0"/>
                        </a:spcBef>
                        <a:spcAft>
                          <a:spcPts val="0"/>
                        </a:spcAft>
                        <a:buNone/>
                      </a:pPr>
                      <a:r>
                        <a:rPr lang="en-GB" sz="1600" b="0" i="0" u="none" strike="noStrike" noProof="0" dirty="0"/>
                        <a:t>Giving up nicotine can be difficult because the body has to get used to functioning without it. Withdrawal symptoms can include cravings, irritability, anxiety, trouble concentrating, headaches and other psychological and physical symptoms. </a:t>
                      </a:r>
                    </a:p>
                  </a:txBody>
                  <a:tcPr/>
                </a:tc>
                <a:extLst>
                  <a:ext uri="{0D108BD9-81ED-4DB2-BD59-A6C34878D82A}">
                    <a16:rowId xmlns:a16="http://schemas.microsoft.com/office/drawing/2014/main" val="1758588235"/>
                  </a:ext>
                </a:extLst>
              </a:tr>
            </a:tbl>
          </a:graphicData>
        </a:graphic>
      </p:graphicFrame>
    </p:spTree>
    <p:extLst>
      <p:ext uri="{BB962C8B-B14F-4D97-AF65-F5344CB8AC3E}">
        <p14:creationId xmlns:p14="http://schemas.microsoft.com/office/powerpoint/2010/main" val="40790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00BE-E6C0-3C54-0EC8-68EC42A716B5}"/>
              </a:ext>
            </a:extLst>
          </p:cNvPr>
          <p:cNvSpPr>
            <a:spLocks noGrp="1"/>
          </p:cNvSpPr>
          <p:nvPr>
            <p:ph type="title"/>
          </p:nvPr>
        </p:nvSpPr>
        <p:spPr>
          <a:xfrm>
            <a:off x="743196" y="500129"/>
            <a:ext cx="3932237" cy="1213834"/>
          </a:xfrm>
        </p:spPr>
        <p:txBody>
          <a:bodyPr anchor="b">
            <a:normAutofit/>
          </a:bodyPr>
          <a:lstStyle/>
          <a:p>
            <a:r>
              <a:rPr lang="en-GB"/>
              <a:t>How do I refuse a vape?</a:t>
            </a:r>
          </a:p>
        </p:txBody>
      </p:sp>
      <p:pic>
        <p:nvPicPr>
          <p:cNvPr id="5" name="Picture 5" descr="iStock-589424600 (002).jpg">
            <a:extLst>
              <a:ext uri="{FF2B5EF4-FFF2-40B4-BE49-F238E27FC236}">
                <a16:creationId xmlns:a16="http://schemas.microsoft.com/office/drawing/2014/main" id="{3311B54C-FF60-E500-3EB7-852E10F18BE3}"/>
              </a:ext>
            </a:extLst>
          </p:cNvPr>
          <p:cNvPicPr>
            <a:picLocks noChangeAspect="1"/>
          </p:cNvPicPr>
          <p:nvPr/>
        </p:nvPicPr>
        <p:blipFill rotWithShape="1">
          <a:blip r:embed="rId3"/>
          <a:srcRect t="3073" r="3" b="4260"/>
          <a:stretch/>
        </p:blipFill>
        <p:spPr>
          <a:xfrm>
            <a:off x="5183188" y="2057400"/>
            <a:ext cx="6172200" cy="3803650"/>
          </a:xfrm>
          <a:prstGeom prst="rect">
            <a:avLst/>
          </a:prstGeom>
          <a:noFill/>
        </p:spPr>
      </p:pic>
      <p:sp>
        <p:nvSpPr>
          <p:cNvPr id="3" name="Content Placeholder 2">
            <a:extLst>
              <a:ext uri="{FF2B5EF4-FFF2-40B4-BE49-F238E27FC236}">
                <a16:creationId xmlns:a16="http://schemas.microsoft.com/office/drawing/2014/main" id="{C85AB412-0B49-941D-61E4-AFABC06E72C9}"/>
              </a:ext>
            </a:extLst>
          </p:cNvPr>
          <p:cNvSpPr>
            <a:spLocks noGrp="1"/>
          </p:cNvSpPr>
          <p:nvPr>
            <p:ph type="body" sz="half" idx="2"/>
          </p:nvPr>
        </p:nvSpPr>
        <p:spPr>
          <a:xfrm>
            <a:off x="839788" y="2057400"/>
            <a:ext cx="3932237" cy="3811588"/>
          </a:xfrm>
        </p:spPr>
        <p:txBody>
          <a:bodyPr vert="horz" lIns="91440" tIns="45720" rIns="91440" bIns="45720" rtlCol="0" anchor="t">
            <a:normAutofit/>
          </a:bodyPr>
          <a:lstStyle/>
          <a:p>
            <a:pPr marL="0" indent="0">
              <a:buNone/>
            </a:pPr>
            <a:r>
              <a:rPr lang="en-GB" sz="2400" dirty="0"/>
              <a:t>Join your small groups</a:t>
            </a:r>
            <a:endParaRPr lang="en-GB" sz="2400" dirty="0">
              <a:cs typeface="Arial"/>
            </a:endParaRPr>
          </a:p>
          <a:p>
            <a:pPr marL="0" indent="0">
              <a:buNone/>
            </a:pPr>
            <a:endParaRPr lang="en-GB" sz="2400" dirty="0">
              <a:cs typeface="Arial"/>
            </a:endParaRPr>
          </a:p>
          <a:p>
            <a:pPr marL="342900" indent="-342900">
              <a:buChar char="•"/>
            </a:pPr>
            <a:r>
              <a:rPr lang="en-GB" sz="2400" dirty="0"/>
              <a:t>Discuss exit strategies and how you would refuse a vape when you don’t want one</a:t>
            </a:r>
            <a:endParaRPr lang="en-GB" sz="2400" dirty="0">
              <a:cs typeface="Arial"/>
            </a:endParaRPr>
          </a:p>
          <a:p>
            <a:pPr marL="342900" indent="-342900">
              <a:buChar char="•"/>
            </a:pPr>
            <a:endParaRPr lang="en-GB" sz="2400" dirty="0"/>
          </a:p>
          <a:p>
            <a:pPr marL="342900" indent="-342900">
              <a:buChar char="•"/>
            </a:pPr>
            <a:r>
              <a:rPr lang="en-GB" sz="2400" dirty="0"/>
              <a:t>Write the best ‘refusals’ on your worksheet</a:t>
            </a:r>
            <a:endParaRPr lang="en-GB" sz="2400" dirty="0">
              <a:cs typeface="Arial"/>
            </a:endParaRPr>
          </a:p>
          <a:p>
            <a:pPr marL="0" indent="0">
              <a:buNone/>
            </a:pPr>
            <a:endParaRPr lang="en-GB"/>
          </a:p>
        </p:txBody>
      </p:sp>
      <p:sp>
        <p:nvSpPr>
          <p:cNvPr id="4" name="Footer Placeholder 3">
            <a:extLst>
              <a:ext uri="{FF2B5EF4-FFF2-40B4-BE49-F238E27FC236}">
                <a16:creationId xmlns:a16="http://schemas.microsoft.com/office/drawing/2014/main" id="{9B912EEE-C9A2-516E-6027-F8A8E129DDA1}"/>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322277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F8F9-6AEB-150B-C92B-2E05EE4C70D4}"/>
              </a:ext>
            </a:extLst>
          </p:cNvPr>
          <p:cNvSpPr>
            <a:spLocks noGrp="1"/>
          </p:cNvSpPr>
          <p:nvPr>
            <p:ph type="title"/>
          </p:nvPr>
        </p:nvSpPr>
        <p:spPr/>
        <p:txBody>
          <a:bodyPr/>
          <a:lstStyle/>
          <a:p>
            <a:r>
              <a:rPr lang="en-GB">
                <a:solidFill>
                  <a:schemeClr val="accent6">
                    <a:lumMod val="10000"/>
                  </a:schemeClr>
                </a:solidFill>
              </a:rPr>
              <a:t>Smart Exit Strategy Examples</a:t>
            </a:r>
          </a:p>
        </p:txBody>
      </p:sp>
      <p:sp>
        <p:nvSpPr>
          <p:cNvPr id="3" name="Content Placeholder 2">
            <a:extLst>
              <a:ext uri="{FF2B5EF4-FFF2-40B4-BE49-F238E27FC236}">
                <a16:creationId xmlns:a16="http://schemas.microsoft.com/office/drawing/2014/main" id="{441C9347-0623-CFB5-5C8D-02A9D3108987}"/>
              </a:ext>
            </a:extLst>
          </p:cNvPr>
          <p:cNvSpPr>
            <a:spLocks noGrp="1"/>
          </p:cNvSpPr>
          <p:nvPr>
            <p:ph idx="1"/>
          </p:nvPr>
        </p:nvSpPr>
        <p:spPr/>
        <p:txBody>
          <a:bodyPr vert="horz" lIns="91440" tIns="45720" rIns="91440" bIns="45720" rtlCol="0" anchor="t">
            <a:normAutofit lnSpcReduction="10000"/>
          </a:bodyPr>
          <a:lstStyle/>
          <a:p>
            <a:r>
              <a:rPr lang="en-GB" sz="3200" dirty="0">
                <a:solidFill>
                  <a:schemeClr val="accent6">
                    <a:lumMod val="10000"/>
                  </a:schemeClr>
                </a:solidFill>
                <a:latin typeface="Calibri"/>
                <a:ea typeface="Calibri"/>
                <a:cs typeface="Calibri"/>
              </a:rPr>
              <a:t>Simply say, ‘No thanks, I’m good’</a:t>
            </a:r>
          </a:p>
          <a:p>
            <a:r>
              <a:rPr lang="en-GB" sz="3200" dirty="0">
                <a:solidFill>
                  <a:schemeClr val="accent6">
                    <a:lumMod val="10000"/>
                  </a:schemeClr>
                </a:solidFill>
                <a:latin typeface="Calibri"/>
                <a:ea typeface="Calibri"/>
                <a:cs typeface="Calibri"/>
              </a:rPr>
              <a:t>Stand with your non vaping friends</a:t>
            </a:r>
          </a:p>
          <a:p>
            <a:r>
              <a:rPr lang="en-GB" sz="3200" dirty="0">
                <a:solidFill>
                  <a:schemeClr val="accent6">
                    <a:lumMod val="10000"/>
                  </a:schemeClr>
                </a:solidFill>
                <a:latin typeface="Calibri"/>
                <a:ea typeface="Calibri"/>
                <a:cs typeface="Calibri"/>
              </a:rPr>
              <a:t>Suggest something else to do</a:t>
            </a:r>
          </a:p>
          <a:p>
            <a:r>
              <a:rPr lang="en-GB" sz="3200" dirty="0">
                <a:solidFill>
                  <a:schemeClr val="accent6">
                    <a:lumMod val="10000"/>
                  </a:schemeClr>
                </a:solidFill>
                <a:latin typeface="Calibri"/>
                <a:ea typeface="Calibri"/>
                <a:cs typeface="Calibri"/>
              </a:rPr>
              <a:t>Give your reasons for not wanting to use a vape</a:t>
            </a:r>
          </a:p>
          <a:p>
            <a:r>
              <a:rPr lang="en-GB" sz="3200" dirty="0">
                <a:solidFill>
                  <a:schemeClr val="accent6">
                    <a:lumMod val="10000"/>
                  </a:schemeClr>
                </a:solidFill>
                <a:latin typeface="Calibri"/>
                <a:ea typeface="Calibri"/>
                <a:cs typeface="Calibri"/>
              </a:rPr>
              <a:t>Add some humour</a:t>
            </a:r>
          </a:p>
          <a:p>
            <a:r>
              <a:rPr lang="en-GB" sz="3200" dirty="0">
                <a:solidFill>
                  <a:schemeClr val="accent6">
                    <a:lumMod val="10000"/>
                  </a:schemeClr>
                </a:solidFill>
                <a:latin typeface="Calibri"/>
                <a:ea typeface="Calibri"/>
                <a:cs typeface="Calibri"/>
              </a:rPr>
              <a:t>Practice your response before it happens</a:t>
            </a:r>
          </a:p>
          <a:p>
            <a:endParaRPr lang="en-GB" sz="2800">
              <a:solidFill>
                <a:schemeClr val="accent6">
                  <a:lumMod val="10000"/>
                </a:schemeClr>
              </a:solidFill>
              <a:latin typeface="Calibri"/>
              <a:ea typeface="Calibri"/>
              <a:cs typeface="Calibri"/>
            </a:endParaRPr>
          </a:p>
          <a:p>
            <a:pPr marL="0" indent="0" algn="ctr">
              <a:buNone/>
            </a:pPr>
            <a:r>
              <a:rPr lang="en-GB" sz="2800" b="1" dirty="0">
                <a:solidFill>
                  <a:schemeClr val="accent6">
                    <a:lumMod val="10000"/>
                  </a:schemeClr>
                </a:solidFill>
                <a:latin typeface="Calibri"/>
                <a:ea typeface="Calibri"/>
                <a:cs typeface="Calibri"/>
              </a:rPr>
              <a:t>Giving vapes to under 18s is against the law </a:t>
            </a:r>
            <a:endParaRPr lang="en-GB" sz="2800" b="1" dirty="0">
              <a:solidFill>
                <a:schemeClr val="accent6">
                  <a:lumMod val="10000"/>
                </a:schemeClr>
              </a:solidFill>
              <a:latin typeface="Calibri" panose="020F0502020204030204" pitchFamily="34" charset="0"/>
              <a:ea typeface="Calibri"/>
              <a:cs typeface="Calibri" panose="020F0502020204030204" pitchFamily="34" charset="0"/>
            </a:endParaRPr>
          </a:p>
        </p:txBody>
      </p:sp>
      <p:sp>
        <p:nvSpPr>
          <p:cNvPr id="4" name="Footer Placeholder 3">
            <a:extLst>
              <a:ext uri="{FF2B5EF4-FFF2-40B4-BE49-F238E27FC236}">
                <a16:creationId xmlns:a16="http://schemas.microsoft.com/office/drawing/2014/main" id="{FE944357-D811-98EF-8AF4-AC78A53984ED}"/>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8302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7E45-F419-F81E-3EF3-B9B6071496DF}"/>
              </a:ext>
            </a:extLst>
          </p:cNvPr>
          <p:cNvSpPr>
            <a:spLocks noGrp="1"/>
          </p:cNvSpPr>
          <p:nvPr>
            <p:ph type="title"/>
          </p:nvPr>
        </p:nvSpPr>
        <p:spPr/>
        <p:txBody>
          <a:bodyPr/>
          <a:lstStyle/>
          <a:p>
            <a:r>
              <a:rPr lang="en-GB">
                <a:solidFill>
                  <a:schemeClr val="accent6">
                    <a:lumMod val="10000"/>
                  </a:schemeClr>
                </a:solidFill>
                <a:latin typeface="Calibri"/>
                <a:cs typeface="Calibri"/>
              </a:rPr>
              <a:t>Activity suggestion 2 – Refusal Skills Practice</a:t>
            </a:r>
          </a:p>
        </p:txBody>
      </p:sp>
      <p:sp>
        <p:nvSpPr>
          <p:cNvPr id="3" name="Content Placeholder 2">
            <a:extLst>
              <a:ext uri="{FF2B5EF4-FFF2-40B4-BE49-F238E27FC236}">
                <a16:creationId xmlns:a16="http://schemas.microsoft.com/office/drawing/2014/main" id="{20F1BAE0-87AE-2EF7-CC77-3576920C1ECF}"/>
              </a:ext>
            </a:extLst>
          </p:cNvPr>
          <p:cNvSpPr>
            <a:spLocks noGrp="1"/>
          </p:cNvSpPr>
          <p:nvPr>
            <p:ph idx="1"/>
          </p:nvPr>
        </p:nvSpPr>
        <p:spPr/>
        <p:txBody>
          <a:bodyPr>
            <a:normAutofit/>
          </a:bodyPr>
          <a:lstStyle/>
          <a:p>
            <a:r>
              <a:rPr lang="en-GB" sz="3200">
                <a:solidFill>
                  <a:schemeClr val="accent6">
                    <a:lumMod val="10000"/>
                  </a:schemeClr>
                </a:solidFill>
                <a:latin typeface="Calibri" panose="020F0502020204030204" pitchFamily="34" charset="0"/>
                <a:cs typeface="Calibri" panose="020F0502020204030204" pitchFamily="34" charset="0"/>
              </a:rPr>
              <a:t>Form a circle</a:t>
            </a:r>
          </a:p>
          <a:p>
            <a:r>
              <a:rPr lang="en-GB" sz="3200">
                <a:solidFill>
                  <a:schemeClr val="accent6">
                    <a:lumMod val="10000"/>
                  </a:schemeClr>
                </a:solidFill>
                <a:latin typeface="Calibri" panose="020F0502020204030204" pitchFamily="34" charset="0"/>
                <a:cs typeface="Calibri" panose="020F0502020204030204" pitchFamily="34" charset="0"/>
              </a:rPr>
              <a:t>Toss the ball to each other</a:t>
            </a:r>
          </a:p>
          <a:p>
            <a:r>
              <a:rPr lang="en-GB" sz="3200">
                <a:solidFill>
                  <a:schemeClr val="accent6">
                    <a:lumMod val="10000"/>
                  </a:schemeClr>
                </a:solidFill>
                <a:latin typeface="Calibri" panose="020F0502020204030204" pitchFamily="34" charset="0"/>
                <a:cs typeface="Calibri" panose="020F0502020204030204" pitchFamily="34" charset="0"/>
              </a:rPr>
              <a:t>When you receive the ball, give a unique refusal to remain standing</a:t>
            </a:r>
          </a:p>
        </p:txBody>
      </p:sp>
      <p:sp>
        <p:nvSpPr>
          <p:cNvPr id="4" name="Footer Placeholder 3">
            <a:extLst>
              <a:ext uri="{FF2B5EF4-FFF2-40B4-BE49-F238E27FC236}">
                <a16:creationId xmlns:a16="http://schemas.microsoft.com/office/drawing/2014/main" id="{D43E7DC0-044A-FF6D-3BD8-D51CB70E8FC1}"/>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74477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273A-2525-2F70-60B4-D84244902604}"/>
              </a:ext>
            </a:extLst>
          </p:cNvPr>
          <p:cNvSpPr>
            <a:spLocks noGrp="1"/>
          </p:cNvSpPr>
          <p:nvPr>
            <p:ph type="title"/>
          </p:nvPr>
        </p:nvSpPr>
        <p:spPr>
          <a:xfrm>
            <a:off x="838200" y="365125"/>
            <a:ext cx="9180000" cy="1325563"/>
          </a:xfrm>
        </p:spPr>
        <p:txBody>
          <a:bodyPr anchor="ctr">
            <a:normAutofit/>
          </a:bodyPr>
          <a:lstStyle/>
          <a:p>
            <a:r>
              <a:rPr lang="en-GB"/>
              <a:t>Environmental Impact </a:t>
            </a:r>
          </a:p>
        </p:txBody>
      </p:sp>
      <p:pic>
        <p:nvPicPr>
          <p:cNvPr id="10" name="Picture 10" descr="Chart, radar chart&#10;&#10;Description automatically generated">
            <a:extLst>
              <a:ext uri="{FF2B5EF4-FFF2-40B4-BE49-F238E27FC236}">
                <a16:creationId xmlns:a16="http://schemas.microsoft.com/office/drawing/2014/main" id="{7580DFFF-D882-B3A9-4A75-99825E754B83}"/>
              </a:ext>
            </a:extLst>
          </p:cNvPr>
          <p:cNvPicPr>
            <a:picLocks noChangeAspect="1"/>
          </p:cNvPicPr>
          <p:nvPr/>
        </p:nvPicPr>
        <p:blipFill>
          <a:blip r:embed="rId3"/>
          <a:stretch>
            <a:fillRect/>
          </a:stretch>
        </p:blipFill>
        <p:spPr>
          <a:xfrm>
            <a:off x="312313" y="1830075"/>
            <a:ext cx="3952816" cy="3194072"/>
          </a:xfrm>
          <a:prstGeom prst="rect">
            <a:avLst/>
          </a:prstGeom>
          <a:noFill/>
        </p:spPr>
      </p:pic>
      <p:sp>
        <p:nvSpPr>
          <p:cNvPr id="3" name="Content Placeholder 2">
            <a:extLst>
              <a:ext uri="{FF2B5EF4-FFF2-40B4-BE49-F238E27FC236}">
                <a16:creationId xmlns:a16="http://schemas.microsoft.com/office/drawing/2014/main" id="{536262FC-5FE6-8F01-2633-6822AA105CA4}"/>
              </a:ext>
            </a:extLst>
          </p:cNvPr>
          <p:cNvSpPr>
            <a:spLocks noGrp="1"/>
          </p:cNvSpPr>
          <p:nvPr>
            <p:ph sz="half" idx="11"/>
          </p:nvPr>
        </p:nvSpPr>
        <p:spPr>
          <a:xfrm>
            <a:off x="4405314" y="1825625"/>
            <a:ext cx="6421267" cy="4351338"/>
          </a:xfrm>
        </p:spPr>
        <p:txBody>
          <a:bodyPr vert="horz" lIns="91440" tIns="45720" rIns="91440" bIns="45720" rtlCol="0" anchor="t">
            <a:normAutofit/>
          </a:bodyPr>
          <a:lstStyle/>
          <a:p>
            <a:r>
              <a:rPr lang="en-GB" sz="2400" dirty="0"/>
              <a:t>A million disposable vapes are thrown every year in the UK - this equates to 10,000kg lithium from the batteries, enough to power 12,000 electric cars every year.</a:t>
            </a:r>
            <a:endParaRPr lang="en-GB" sz="2400">
              <a:cs typeface="Arial"/>
            </a:endParaRPr>
          </a:p>
          <a:p>
            <a:pPr marL="0" indent="0">
              <a:buNone/>
            </a:pPr>
            <a:endParaRPr lang="en-GB" sz="2400" b="1" dirty="0">
              <a:cs typeface="Arial"/>
            </a:endParaRPr>
          </a:p>
          <a:p>
            <a:r>
              <a:rPr lang="en-GB" sz="2400" dirty="0"/>
              <a:t>Plastic doesn't decompose. Plastic breaks down into smaller particles until they are too small to see. This means that every molecule of plastic produced since 1907 is still present in the environment!</a:t>
            </a:r>
            <a:endParaRPr lang="en-GB" sz="2400">
              <a:cs typeface="Arial"/>
            </a:endParaRPr>
          </a:p>
          <a:p>
            <a:pPr marL="0" lvl="0" indent="0">
              <a:buNone/>
            </a:pPr>
            <a:endParaRPr lang="en-GB" sz="1700"/>
          </a:p>
          <a:p>
            <a:pPr marL="0" indent="0">
              <a:buNone/>
            </a:pPr>
            <a:endParaRPr lang="en-GB" sz="1700"/>
          </a:p>
          <a:p>
            <a:endParaRPr lang="en-GB" sz="1700"/>
          </a:p>
          <a:p>
            <a:endParaRPr lang="en-GB" sz="1700"/>
          </a:p>
        </p:txBody>
      </p:sp>
      <p:sp>
        <p:nvSpPr>
          <p:cNvPr id="4" name="Footer Placeholder 3">
            <a:extLst>
              <a:ext uri="{FF2B5EF4-FFF2-40B4-BE49-F238E27FC236}">
                <a16:creationId xmlns:a16="http://schemas.microsoft.com/office/drawing/2014/main" id="{126534C6-BB4D-9600-7038-F20FA42F7FE3}"/>
              </a:ext>
            </a:extLst>
          </p:cNvPr>
          <p:cNvSpPr>
            <a:spLocks noGrp="1"/>
          </p:cNvSpPr>
          <p:nvPr>
            <p:ph type="ftr" sz="quarter" idx="12"/>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41595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9782-9AE2-9325-20B9-3BCA1BE1AD4F}"/>
              </a:ext>
            </a:extLst>
          </p:cNvPr>
          <p:cNvSpPr>
            <a:spLocks noGrp="1"/>
          </p:cNvSpPr>
          <p:nvPr>
            <p:ph type="title"/>
          </p:nvPr>
        </p:nvSpPr>
        <p:spPr>
          <a:xfrm>
            <a:off x="838200" y="365125"/>
            <a:ext cx="9180000" cy="1325563"/>
          </a:xfrm>
        </p:spPr>
        <p:txBody>
          <a:bodyPr anchor="ctr">
            <a:normAutofit/>
          </a:bodyPr>
          <a:lstStyle/>
          <a:p>
            <a:r>
              <a:rPr lang="en-GB"/>
              <a:t>Environmental Impact</a:t>
            </a:r>
          </a:p>
        </p:txBody>
      </p:sp>
      <p:sp>
        <p:nvSpPr>
          <p:cNvPr id="3" name="Content Placeholder 2">
            <a:extLst>
              <a:ext uri="{FF2B5EF4-FFF2-40B4-BE49-F238E27FC236}">
                <a16:creationId xmlns:a16="http://schemas.microsoft.com/office/drawing/2014/main" id="{BCF0E1B9-8392-92D3-7ED1-7DDAB6E59EAC}"/>
              </a:ext>
            </a:extLst>
          </p:cNvPr>
          <p:cNvSpPr>
            <a:spLocks noGrp="1"/>
          </p:cNvSpPr>
          <p:nvPr>
            <p:ph sz="half" idx="1"/>
          </p:nvPr>
        </p:nvSpPr>
        <p:spPr>
          <a:xfrm>
            <a:off x="838200" y="1825625"/>
            <a:ext cx="6979351" cy="4351338"/>
          </a:xfrm>
        </p:spPr>
        <p:txBody>
          <a:bodyPr vert="horz" lIns="91440" tIns="45720" rIns="91440" bIns="45720" rtlCol="0" anchor="t">
            <a:normAutofit/>
          </a:bodyPr>
          <a:lstStyle/>
          <a:p>
            <a:r>
              <a:rPr lang="en-GB" sz="2400" dirty="0"/>
              <a:t>Although most plastics </a:t>
            </a:r>
            <a:r>
              <a:rPr lang="en-GB" sz="2400" b="1" dirty="0"/>
              <a:t>never </a:t>
            </a:r>
            <a:r>
              <a:rPr lang="en-GB" sz="2400" dirty="0"/>
              <a:t>decompose, they do eventually break down into smaller and smaller pieces called microplastics.  *</a:t>
            </a:r>
            <a:endParaRPr lang="en-GB" sz="2400" dirty="0">
              <a:cs typeface="Arial"/>
            </a:endParaRPr>
          </a:p>
          <a:p>
            <a:r>
              <a:rPr lang="en-GB" sz="2400" dirty="0"/>
              <a:t>For anything to decompose fully it needs to be eaten by micro-organisms.  Most micro-organisms don't like plastic, and for those that do, there is simply too much plastic for them to eat. </a:t>
            </a:r>
            <a:endParaRPr lang="en-GB" sz="2400" dirty="0">
              <a:cs typeface="Arial"/>
            </a:endParaRPr>
          </a:p>
          <a:p>
            <a:endParaRPr lang="en-GB" sz="2400" dirty="0">
              <a:latin typeface="Arial"/>
              <a:cs typeface="Arial"/>
            </a:endParaRPr>
          </a:p>
          <a:p>
            <a:pPr marL="0" indent="0">
              <a:buNone/>
            </a:pPr>
            <a:endParaRPr lang="en-GB" sz="2400" dirty="0">
              <a:latin typeface="Arial"/>
              <a:cs typeface="Arial"/>
            </a:endParaRPr>
          </a:p>
          <a:p>
            <a:pPr marL="0" indent="0">
              <a:buNone/>
            </a:pPr>
            <a:r>
              <a:rPr lang="en-GB" sz="2400" i="1" dirty="0">
                <a:latin typeface="Arial"/>
                <a:cs typeface="Arial"/>
              </a:rPr>
              <a:t>T</a:t>
            </a:r>
            <a:r>
              <a:rPr lang="en-GB" sz="2400" i="1" dirty="0"/>
              <a:t>esco have started recycling vapes</a:t>
            </a:r>
            <a:endParaRPr lang="en-GB" sz="2400" dirty="0">
              <a:cs typeface="Arial"/>
            </a:endParaRPr>
          </a:p>
          <a:p>
            <a:endParaRPr lang="en-GB" sz="2400" dirty="0">
              <a:cs typeface="Arial"/>
            </a:endParaRPr>
          </a:p>
          <a:p>
            <a:endParaRPr lang="en-GB">
              <a:cs typeface="Arial"/>
            </a:endParaRPr>
          </a:p>
        </p:txBody>
      </p:sp>
      <p:pic>
        <p:nvPicPr>
          <p:cNvPr id="7" name="Picture 7" descr="iStock-1455763787 (002).jpg">
            <a:extLst>
              <a:ext uri="{FF2B5EF4-FFF2-40B4-BE49-F238E27FC236}">
                <a16:creationId xmlns:a16="http://schemas.microsoft.com/office/drawing/2014/main" id="{43FC09F6-9633-D769-CA34-AA1D1D8B4161}"/>
              </a:ext>
            </a:extLst>
          </p:cNvPr>
          <p:cNvPicPr>
            <a:picLocks noChangeAspect="1"/>
          </p:cNvPicPr>
          <p:nvPr/>
        </p:nvPicPr>
        <p:blipFill>
          <a:blip r:embed="rId3"/>
          <a:stretch>
            <a:fillRect/>
          </a:stretch>
        </p:blipFill>
        <p:spPr>
          <a:xfrm>
            <a:off x="8212169" y="1825625"/>
            <a:ext cx="2904518" cy="4351338"/>
          </a:xfrm>
          <a:prstGeom prst="rect">
            <a:avLst/>
          </a:prstGeom>
          <a:noFill/>
        </p:spPr>
      </p:pic>
      <p:sp>
        <p:nvSpPr>
          <p:cNvPr id="4" name="Footer Placeholder 3">
            <a:extLst>
              <a:ext uri="{FF2B5EF4-FFF2-40B4-BE49-F238E27FC236}">
                <a16:creationId xmlns:a16="http://schemas.microsoft.com/office/drawing/2014/main" id="{7AB80FD6-2B59-B3EB-0A74-16F772D18AD8}"/>
              </a:ext>
            </a:extLst>
          </p:cNvPr>
          <p:cNvSpPr>
            <a:spLocks noGrp="1"/>
          </p:cNvSpPr>
          <p:nvPr>
            <p:ph type="ftr" sz="quarter" idx="12"/>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1187229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59ED8-66B5-46B4-3FD6-3EBF601AD313}"/>
              </a:ext>
            </a:extLst>
          </p:cNvPr>
          <p:cNvSpPr>
            <a:spLocks noGrp="1"/>
          </p:cNvSpPr>
          <p:nvPr>
            <p:ph type="body" sz="half" idx="2"/>
          </p:nvPr>
        </p:nvSpPr>
        <p:spPr>
          <a:xfrm>
            <a:off x="142873" y="546855"/>
            <a:ext cx="9143308" cy="3811588"/>
          </a:xfrm>
        </p:spPr>
        <p:txBody>
          <a:bodyPr vert="horz" lIns="91440" tIns="45720" rIns="91440" bIns="45720" rtlCol="0" anchor="t">
            <a:noAutofit/>
          </a:bodyPr>
          <a:lstStyle/>
          <a:p>
            <a:pPr marL="457200" indent="-457200">
              <a:buFont typeface="Arial" panose="020B0604020202020204" pitchFamily="34" charset="0"/>
              <a:buChar char="•"/>
            </a:pPr>
            <a:endParaRPr lang="en-GB" sz="3200">
              <a:solidFill>
                <a:schemeClr val="accent6">
                  <a:lumMod val="10000"/>
                </a:schemeClr>
              </a:solidFill>
              <a:cs typeface="Arial"/>
            </a:endParaRPr>
          </a:p>
          <a:p>
            <a:pPr marL="457200" indent="-457200">
              <a:buFont typeface="Arial" panose="020B0604020202020204" pitchFamily="34" charset="0"/>
              <a:buChar char="•"/>
            </a:pPr>
            <a:r>
              <a:rPr lang="en-GB" sz="3200" dirty="0">
                <a:solidFill>
                  <a:schemeClr val="accent6">
                    <a:lumMod val="10000"/>
                  </a:schemeClr>
                </a:solidFill>
              </a:rPr>
              <a:t>What percentage of </a:t>
            </a:r>
            <a:r>
              <a:rPr lang="en-US" sz="3200" dirty="0"/>
              <a:t>11–17-year-olds have</a:t>
            </a:r>
            <a:r>
              <a:rPr lang="en-US" sz="3200" b="1" dirty="0"/>
              <a:t> tried vaping in 2022?</a:t>
            </a:r>
            <a:endParaRPr lang="en-GB" sz="3200" i="1" dirty="0">
              <a:solidFill>
                <a:schemeClr val="accent6">
                  <a:lumMod val="10000"/>
                </a:schemeClr>
              </a:solidFill>
              <a:cs typeface="Arial"/>
            </a:endParaRPr>
          </a:p>
          <a:p>
            <a:endParaRPr lang="en-GB" sz="3200">
              <a:solidFill>
                <a:schemeClr val="accent6">
                  <a:lumMod val="10000"/>
                </a:schemeClr>
              </a:solidFill>
              <a:cs typeface="Arial"/>
            </a:endParaRPr>
          </a:p>
          <a:p>
            <a:endParaRPr lang="en-GB" sz="3200">
              <a:solidFill>
                <a:schemeClr val="accent6">
                  <a:lumMod val="10000"/>
                </a:schemeClr>
              </a:solidFill>
              <a:cs typeface="Arial"/>
            </a:endParaRPr>
          </a:p>
          <a:p>
            <a:endParaRPr lang="en-GB" sz="3200">
              <a:solidFill>
                <a:schemeClr val="accent6">
                  <a:lumMod val="10000"/>
                </a:schemeClr>
              </a:solidFill>
              <a:cs typeface="Arial"/>
            </a:endParaRPr>
          </a:p>
          <a:p>
            <a:endParaRPr lang="en-GB" sz="3200">
              <a:solidFill>
                <a:schemeClr val="accent6">
                  <a:lumMod val="10000"/>
                </a:schemeClr>
              </a:solidFill>
              <a:cs typeface="Arial"/>
            </a:endParaRPr>
          </a:p>
          <a:p>
            <a:pPr marL="457200" indent="-457200">
              <a:buFont typeface="Arial" panose="020B0604020202020204" pitchFamily="34" charset="0"/>
              <a:buChar char="•"/>
            </a:pPr>
            <a:r>
              <a:rPr lang="en-GB" sz="3200" dirty="0">
                <a:solidFill>
                  <a:schemeClr val="accent6">
                    <a:lumMod val="10000"/>
                  </a:schemeClr>
                </a:solidFill>
              </a:rPr>
              <a:t>What percentage of </a:t>
            </a:r>
            <a:r>
              <a:rPr lang="en-GB" sz="3200" dirty="0">
                <a:solidFill>
                  <a:srgbClr val="0F4C81"/>
                </a:solidFill>
              </a:rPr>
              <a:t>11–17-year-olds</a:t>
            </a:r>
            <a:r>
              <a:rPr lang="en-GB" sz="3200" dirty="0">
                <a:solidFill>
                  <a:schemeClr val="tx1"/>
                </a:solidFill>
              </a:rPr>
              <a:t> were </a:t>
            </a:r>
            <a:r>
              <a:rPr lang="en-GB" sz="3200" b="1" dirty="0">
                <a:solidFill>
                  <a:schemeClr val="tx1"/>
                </a:solidFill>
              </a:rPr>
              <a:t>current users in 2022?</a:t>
            </a:r>
            <a:r>
              <a:rPr lang="en-GB" sz="3200" dirty="0">
                <a:solidFill>
                  <a:schemeClr val="accent6">
                    <a:lumMod val="10000"/>
                  </a:schemeClr>
                </a:solidFill>
              </a:rPr>
              <a:t> </a:t>
            </a:r>
            <a:endParaRPr lang="en-GB" sz="4000">
              <a:solidFill>
                <a:schemeClr val="accent6">
                  <a:lumMod val="10000"/>
                </a:schemeClr>
              </a:solidFill>
            </a:endParaRPr>
          </a:p>
          <a:p>
            <a:endParaRPr lang="en-GB" sz="2800">
              <a:solidFill>
                <a:schemeClr val="accent6">
                  <a:lumMod val="10000"/>
                </a:schemeClr>
              </a:solidFill>
            </a:endParaRPr>
          </a:p>
        </p:txBody>
      </p:sp>
      <p:sp>
        <p:nvSpPr>
          <p:cNvPr id="4" name="Footer Placeholder 3">
            <a:extLst>
              <a:ext uri="{FF2B5EF4-FFF2-40B4-BE49-F238E27FC236}">
                <a16:creationId xmlns:a16="http://schemas.microsoft.com/office/drawing/2014/main" id="{54547623-57DC-9311-7FA7-91FBD0FE2DAE}"/>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sp>
        <p:nvSpPr>
          <p:cNvPr id="6" name="Rectangle 5"/>
          <p:cNvSpPr/>
          <p:nvPr/>
        </p:nvSpPr>
        <p:spPr>
          <a:xfrm>
            <a:off x="4166795" y="2003516"/>
            <a:ext cx="6096000" cy="1200329"/>
          </a:xfrm>
          <a:prstGeom prst="rect">
            <a:avLst/>
          </a:prstGeom>
          <a:solidFill>
            <a:schemeClr val="accent3"/>
          </a:solidFill>
        </p:spPr>
        <p:txBody>
          <a:bodyPr>
            <a:spAutoFit/>
          </a:bodyPr>
          <a:lstStyle/>
          <a:p>
            <a:r>
              <a:rPr lang="en-US" sz="4000" b="1">
                <a:solidFill>
                  <a:schemeClr val="accent6">
                    <a:lumMod val="10000"/>
                  </a:schemeClr>
                </a:solidFill>
              </a:rPr>
              <a:t>15.8%</a:t>
            </a:r>
            <a:r>
              <a:rPr lang="en-US" sz="4000">
                <a:solidFill>
                  <a:schemeClr val="accent6">
                    <a:lumMod val="10000"/>
                  </a:schemeClr>
                </a:solidFill>
              </a:rPr>
              <a:t>, </a:t>
            </a:r>
            <a:r>
              <a:rPr lang="en-US" sz="3200">
                <a:solidFill>
                  <a:schemeClr val="accent6">
                    <a:lumMod val="10000"/>
                  </a:schemeClr>
                </a:solidFill>
              </a:rPr>
              <a:t>compared to 11.2% in 2021 and 13.9% in 2020</a:t>
            </a:r>
            <a:endParaRPr lang="en-GB" sz="3200">
              <a:solidFill>
                <a:schemeClr val="accent6">
                  <a:lumMod val="10000"/>
                </a:schemeClr>
              </a:solidFill>
            </a:endParaRPr>
          </a:p>
        </p:txBody>
      </p:sp>
      <p:sp>
        <p:nvSpPr>
          <p:cNvPr id="7" name="Rectangle 6"/>
          <p:cNvSpPr/>
          <p:nvPr/>
        </p:nvSpPr>
        <p:spPr>
          <a:xfrm>
            <a:off x="5687209" y="4924973"/>
            <a:ext cx="6096000" cy="1200329"/>
          </a:xfrm>
          <a:prstGeom prst="rect">
            <a:avLst/>
          </a:prstGeom>
          <a:solidFill>
            <a:schemeClr val="accent3"/>
          </a:solidFill>
        </p:spPr>
        <p:txBody>
          <a:bodyPr>
            <a:spAutoFit/>
          </a:bodyPr>
          <a:lstStyle/>
          <a:p>
            <a:r>
              <a:rPr lang="en-GB" sz="4000" b="1">
                <a:solidFill>
                  <a:schemeClr val="accent6">
                    <a:lumMod val="10000"/>
                  </a:schemeClr>
                </a:solidFill>
              </a:rPr>
              <a:t>7.0%</a:t>
            </a:r>
            <a:r>
              <a:rPr lang="en-US" sz="4000">
                <a:solidFill>
                  <a:schemeClr val="accent6">
                    <a:lumMod val="10000"/>
                  </a:schemeClr>
                </a:solidFill>
              </a:rPr>
              <a:t>, </a:t>
            </a:r>
            <a:r>
              <a:rPr lang="en-GB" sz="3200">
                <a:solidFill>
                  <a:schemeClr val="accent6">
                    <a:lumMod val="10000"/>
                  </a:schemeClr>
                </a:solidFill>
              </a:rPr>
              <a:t>compared to 3.3% in 2021 and 4.1% in 2020</a:t>
            </a:r>
            <a:endParaRPr lang="en-GB" sz="3200">
              <a:solidFill>
                <a:schemeClr val="accent6">
                  <a:lumMod val="10000"/>
                </a:schemeClr>
              </a:solidFill>
              <a:cs typeface="Arial"/>
            </a:endParaRPr>
          </a:p>
        </p:txBody>
      </p:sp>
      <p:sp>
        <p:nvSpPr>
          <p:cNvPr id="8" name="Title 1"/>
          <p:cNvSpPr>
            <a:spLocks noGrp="1"/>
          </p:cNvSpPr>
          <p:nvPr>
            <p:ph type="title"/>
          </p:nvPr>
        </p:nvSpPr>
        <p:spPr>
          <a:xfrm>
            <a:off x="142873" y="1"/>
            <a:ext cx="9958557" cy="731520"/>
          </a:xfrm>
        </p:spPr>
        <p:txBody>
          <a:bodyPr/>
          <a:lstStyle/>
          <a:p>
            <a:r>
              <a:rPr lang="en-GB">
                <a:solidFill>
                  <a:schemeClr val="accent6">
                    <a:lumMod val="10000"/>
                  </a:schemeClr>
                </a:solidFill>
              </a:rPr>
              <a:t>OK – so is this really a problem for young people?</a:t>
            </a:r>
          </a:p>
        </p:txBody>
      </p:sp>
    </p:spTree>
    <p:extLst>
      <p:ext uri="{BB962C8B-B14F-4D97-AF65-F5344CB8AC3E}">
        <p14:creationId xmlns:p14="http://schemas.microsoft.com/office/powerpoint/2010/main" val="2919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CE40-9BF2-3334-1EED-94E78CC34016}"/>
              </a:ext>
            </a:extLst>
          </p:cNvPr>
          <p:cNvSpPr>
            <a:spLocks noGrp="1"/>
          </p:cNvSpPr>
          <p:nvPr>
            <p:ph type="title"/>
          </p:nvPr>
        </p:nvSpPr>
        <p:spPr/>
        <p:txBody>
          <a:bodyPr/>
          <a:lstStyle/>
          <a:p>
            <a:r>
              <a:rPr lang="en-GB">
                <a:solidFill>
                  <a:schemeClr val="accent6">
                    <a:lumMod val="10000"/>
                  </a:schemeClr>
                </a:solidFill>
                <a:cs typeface="Arial"/>
              </a:rPr>
              <a:t>Expectations</a:t>
            </a:r>
          </a:p>
        </p:txBody>
      </p:sp>
      <p:sp>
        <p:nvSpPr>
          <p:cNvPr id="3" name="Content Placeholder 2">
            <a:extLst>
              <a:ext uri="{FF2B5EF4-FFF2-40B4-BE49-F238E27FC236}">
                <a16:creationId xmlns:a16="http://schemas.microsoft.com/office/drawing/2014/main" id="{A6951B49-E982-0E7D-9F56-A753D3A10CB3}"/>
              </a:ext>
            </a:extLst>
          </p:cNvPr>
          <p:cNvSpPr>
            <a:spLocks noGrp="1"/>
          </p:cNvSpPr>
          <p:nvPr>
            <p:ph idx="1"/>
          </p:nvPr>
        </p:nvSpPr>
        <p:spPr>
          <a:xfrm>
            <a:off x="702129" y="1866447"/>
            <a:ext cx="10515600" cy="4351338"/>
          </a:xfrm>
        </p:spPr>
        <p:txBody>
          <a:bodyPr vert="horz" lIns="91440" tIns="45720" rIns="91440" bIns="45720" rtlCol="0" anchor="t">
            <a:normAutofit/>
          </a:bodyPr>
          <a:lstStyle/>
          <a:p>
            <a:r>
              <a:rPr lang="en-GB" sz="3600" dirty="0">
                <a:solidFill>
                  <a:schemeClr val="accent6">
                    <a:lumMod val="10000"/>
                  </a:schemeClr>
                </a:solidFill>
                <a:cs typeface="Arial"/>
              </a:rPr>
              <a:t>Respect each other's opinions</a:t>
            </a:r>
          </a:p>
          <a:p>
            <a:r>
              <a:rPr lang="en-GB" sz="3600" dirty="0">
                <a:solidFill>
                  <a:schemeClr val="accent6">
                    <a:lumMod val="10000"/>
                  </a:schemeClr>
                </a:solidFill>
                <a:cs typeface="Arial"/>
              </a:rPr>
              <a:t>Only one person speaks at a time</a:t>
            </a:r>
          </a:p>
          <a:p>
            <a:r>
              <a:rPr lang="en-GB" sz="3600" dirty="0">
                <a:solidFill>
                  <a:schemeClr val="accent6">
                    <a:lumMod val="10000"/>
                  </a:schemeClr>
                </a:solidFill>
                <a:cs typeface="Arial"/>
              </a:rPr>
              <a:t>No personal disclosure or gossip</a:t>
            </a:r>
          </a:p>
          <a:p>
            <a:r>
              <a:rPr lang="en-GB" sz="3600" dirty="0">
                <a:solidFill>
                  <a:schemeClr val="accent6">
                    <a:lumMod val="10000"/>
                  </a:schemeClr>
                </a:solidFill>
                <a:cs typeface="Arial"/>
              </a:rPr>
              <a:t>Students can 'pass'</a:t>
            </a:r>
          </a:p>
          <a:p>
            <a:r>
              <a:rPr lang="en-GB" sz="3600" dirty="0">
                <a:solidFill>
                  <a:schemeClr val="accent6">
                    <a:lumMod val="10000"/>
                  </a:schemeClr>
                </a:solidFill>
                <a:cs typeface="Arial"/>
              </a:rPr>
              <a:t>Use appropriate language</a:t>
            </a:r>
          </a:p>
          <a:p>
            <a:endParaRPr lang="en-GB" sz="3200">
              <a:solidFill>
                <a:schemeClr val="accent6">
                  <a:lumMod val="10000"/>
                </a:schemeClr>
              </a:solidFill>
              <a:cs typeface="Arial"/>
            </a:endParaRPr>
          </a:p>
          <a:p>
            <a:endParaRPr lang="en-GB" sz="3200">
              <a:solidFill>
                <a:schemeClr val="accent6">
                  <a:lumMod val="10000"/>
                </a:schemeClr>
              </a:solidFill>
              <a:cs typeface="Arial"/>
            </a:endParaRPr>
          </a:p>
          <a:p>
            <a:endParaRPr lang="en-GB" sz="3200">
              <a:solidFill>
                <a:schemeClr val="accent6">
                  <a:lumMod val="10000"/>
                </a:schemeClr>
              </a:solidFill>
              <a:cs typeface="Arial"/>
            </a:endParaRPr>
          </a:p>
          <a:p>
            <a:endParaRPr lang="en-GB" sz="3200">
              <a:solidFill>
                <a:schemeClr val="accent6">
                  <a:lumMod val="10000"/>
                </a:schemeClr>
              </a:solidFill>
              <a:cs typeface="Arial"/>
            </a:endParaRPr>
          </a:p>
        </p:txBody>
      </p:sp>
      <p:sp>
        <p:nvSpPr>
          <p:cNvPr id="4" name="Footer Placeholder 3">
            <a:extLst>
              <a:ext uri="{FF2B5EF4-FFF2-40B4-BE49-F238E27FC236}">
                <a16:creationId xmlns:a16="http://schemas.microsoft.com/office/drawing/2014/main" id="{6A9FCB99-1943-63B0-FF76-2072D7289F69}"/>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69533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668501020"/>
              </p:ext>
            </p:extLst>
          </p:nvPr>
        </p:nvGraphicFramePr>
        <p:xfrm>
          <a:off x="1209674" y="2057400"/>
          <a:ext cx="10145714" cy="380365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p:txBody>
          <a:bodyPr/>
          <a:lstStyle/>
          <a:p>
            <a:r>
              <a:rPr lang="en-GB"/>
              <a:t>South Gloucestershire Council</a:t>
            </a:r>
          </a:p>
        </p:txBody>
      </p:sp>
      <p:sp>
        <p:nvSpPr>
          <p:cNvPr id="6" name="Rectangle 5"/>
          <p:cNvSpPr/>
          <p:nvPr/>
        </p:nvSpPr>
        <p:spPr>
          <a:xfrm>
            <a:off x="1209674" y="303074"/>
            <a:ext cx="6096000" cy="1754326"/>
          </a:xfrm>
          <a:prstGeom prst="rect">
            <a:avLst/>
          </a:prstGeom>
        </p:spPr>
        <p:txBody>
          <a:bodyPr>
            <a:spAutoFit/>
          </a:bodyPr>
          <a:lstStyle/>
          <a:p>
            <a:r>
              <a:rPr lang="en-US" sz="3600" dirty="0">
                <a:solidFill>
                  <a:schemeClr val="accent6">
                    <a:lumMod val="10000"/>
                  </a:schemeClr>
                </a:solidFill>
                <a:cs typeface="Calibri"/>
              </a:rPr>
              <a:t>93% DON'T VAPE!  Perhaps it is not as 'cool' as people think??</a:t>
            </a:r>
          </a:p>
        </p:txBody>
      </p:sp>
      <p:sp>
        <p:nvSpPr>
          <p:cNvPr id="2" name="TextBox 1">
            <a:extLst>
              <a:ext uri="{FF2B5EF4-FFF2-40B4-BE49-F238E27FC236}">
                <a16:creationId xmlns:a16="http://schemas.microsoft.com/office/drawing/2014/main" id="{14B97ED3-426E-EF1F-9942-6F9DCE992D6A}"/>
              </a:ext>
            </a:extLst>
          </p:cNvPr>
          <p:cNvSpPr txBox="1"/>
          <p:nvPr/>
        </p:nvSpPr>
        <p:spPr>
          <a:xfrm>
            <a:off x="7094483" y="5504793"/>
            <a:ext cx="985344" cy="2496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TextBox 2">
            <a:extLst>
              <a:ext uri="{FF2B5EF4-FFF2-40B4-BE49-F238E27FC236}">
                <a16:creationId xmlns:a16="http://schemas.microsoft.com/office/drawing/2014/main" id="{09BCE675-3F02-9C88-5064-A448CC8E114B}"/>
              </a:ext>
            </a:extLst>
          </p:cNvPr>
          <p:cNvSpPr txBox="1"/>
          <p:nvPr/>
        </p:nvSpPr>
        <p:spPr>
          <a:xfrm>
            <a:off x="3580804" y="2053828"/>
            <a:ext cx="4989435" cy="369332"/>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cs typeface="Arial"/>
              </a:rPr>
              <a:t>Percentage of 11-17-year-olds vaping</a:t>
            </a:r>
            <a:endParaRPr lang="en-GB" dirty="0"/>
          </a:p>
        </p:txBody>
      </p:sp>
    </p:spTree>
    <p:extLst>
      <p:ext uri="{BB962C8B-B14F-4D97-AF65-F5344CB8AC3E}">
        <p14:creationId xmlns:p14="http://schemas.microsoft.com/office/powerpoint/2010/main" val="165271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7DA6-189A-0DFF-2F92-06300B4D0241}"/>
              </a:ext>
            </a:extLst>
          </p:cNvPr>
          <p:cNvSpPr>
            <a:spLocks noGrp="1"/>
          </p:cNvSpPr>
          <p:nvPr>
            <p:ph type="title"/>
          </p:nvPr>
        </p:nvSpPr>
        <p:spPr/>
        <p:txBody>
          <a:bodyPr/>
          <a:lstStyle/>
          <a:p>
            <a:r>
              <a:rPr lang="en-GB">
                <a:solidFill>
                  <a:schemeClr val="accent6">
                    <a:lumMod val="10000"/>
                  </a:schemeClr>
                </a:solidFill>
                <a:cs typeface="Arial"/>
              </a:rPr>
              <a:t>Recap</a:t>
            </a:r>
            <a:endParaRPr lang="en-GB">
              <a:solidFill>
                <a:schemeClr val="accent6">
                  <a:lumMod val="10000"/>
                </a:schemeClr>
              </a:solidFill>
            </a:endParaRPr>
          </a:p>
        </p:txBody>
      </p:sp>
      <p:sp>
        <p:nvSpPr>
          <p:cNvPr id="3" name="Content Placeholder 2">
            <a:extLst>
              <a:ext uri="{FF2B5EF4-FFF2-40B4-BE49-F238E27FC236}">
                <a16:creationId xmlns:a16="http://schemas.microsoft.com/office/drawing/2014/main" id="{28C01F8F-AD6C-7F8D-CFF1-CA8BBFF1301E}"/>
              </a:ext>
            </a:extLst>
          </p:cNvPr>
          <p:cNvSpPr>
            <a:spLocks noGrp="1"/>
          </p:cNvSpPr>
          <p:nvPr>
            <p:ph idx="1"/>
          </p:nvPr>
        </p:nvSpPr>
        <p:spPr/>
        <p:txBody>
          <a:bodyPr vert="horz" lIns="91440" tIns="45720" rIns="91440" bIns="45720" rtlCol="0" anchor="t">
            <a:normAutofit/>
          </a:bodyPr>
          <a:lstStyle/>
          <a:p>
            <a:pPr marL="0" indent="0">
              <a:buNone/>
            </a:pPr>
            <a:r>
              <a:rPr lang="en-GB" sz="2400">
                <a:solidFill>
                  <a:schemeClr val="accent6">
                    <a:lumMod val="10000"/>
                  </a:schemeClr>
                </a:solidFill>
                <a:cs typeface="Calibri"/>
              </a:rPr>
              <a:t>Discussion or Plenary/exit card activity from worksheet:</a:t>
            </a:r>
            <a:endParaRPr lang="en-US" sz="2400">
              <a:solidFill>
                <a:schemeClr val="accent6">
                  <a:lumMod val="10000"/>
                </a:schemeClr>
              </a:solidFill>
              <a:ea typeface="+mn-lt"/>
              <a:cs typeface="+mn-lt"/>
            </a:endParaRPr>
          </a:p>
          <a:p>
            <a:endParaRPr lang="en-GB" sz="2400">
              <a:solidFill>
                <a:schemeClr val="accent6">
                  <a:lumMod val="10000"/>
                </a:schemeClr>
              </a:solidFill>
              <a:ea typeface="+mn-lt"/>
              <a:cs typeface="+mn-lt"/>
            </a:endParaRPr>
          </a:p>
          <a:p>
            <a:r>
              <a:rPr lang="en-GB" sz="3200">
                <a:solidFill>
                  <a:schemeClr val="accent6">
                    <a:lumMod val="10000"/>
                  </a:schemeClr>
                </a:solidFill>
                <a:cs typeface="Calibri"/>
              </a:rPr>
              <a:t>Why do people vape?</a:t>
            </a:r>
            <a:endParaRPr lang="en-GB" sz="3200">
              <a:solidFill>
                <a:schemeClr val="accent6">
                  <a:lumMod val="10000"/>
                </a:schemeClr>
              </a:solidFill>
              <a:ea typeface="+mn-lt"/>
              <a:cs typeface="+mn-lt"/>
            </a:endParaRPr>
          </a:p>
          <a:p>
            <a:r>
              <a:rPr lang="en-GB" sz="3200">
                <a:solidFill>
                  <a:schemeClr val="accent6">
                    <a:lumMod val="10000"/>
                  </a:schemeClr>
                </a:solidFill>
                <a:cs typeface="Calibri"/>
              </a:rPr>
              <a:t>What are the advantages of vaping?</a:t>
            </a:r>
          </a:p>
          <a:p>
            <a:r>
              <a:rPr lang="en-GB" sz="3200">
                <a:solidFill>
                  <a:schemeClr val="accent6">
                    <a:lumMod val="10000"/>
                  </a:schemeClr>
                </a:solidFill>
                <a:ea typeface="+mn-lt"/>
                <a:cs typeface="Calibri"/>
              </a:rPr>
              <a:t>What are the risks to young people vaping?</a:t>
            </a:r>
          </a:p>
          <a:p>
            <a:r>
              <a:rPr lang="en-US" sz="3200">
                <a:solidFill>
                  <a:schemeClr val="accent6">
                    <a:lumMod val="10000"/>
                  </a:schemeClr>
                </a:solidFill>
                <a:ea typeface="+mn-lt"/>
                <a:cs typeface="+mn-lt"/>
              </a:rPr>
              <a:t>What are the environmental impacts?</a:t>
            </a:r>
          </a:p>
          <a:p>
            <a:pPr marL="0" indent="0">
              <a:buNone/>
            </a:pPr>
            <a:endParaRPr lang="en-GB" b="1">
              <a:solidFill>
                <a:schemeClr val="accent6">
                  <a:lumMod val="10000"/>
                </a:schemeClr>
              </a:solidFill>
              <a:latin typeface="Calibri"/>
              <a:ea typeface="Calibri"/>
              <a:cs typeface="Calibri"/>
            </a:endParaRPr>
          </a:p>
          <a:p>
            <a:endParaRPr lang="en-GB">
              <a:solidFill>
                <a:schemeClr val="accent6">
                  <a:lumMod val="10000"/>
                </a:schemeClr>
              </a:solidFill>
              <a:cs typeface="Arial"/>
            </a:endParaRPr>
          </a:p>
          <a:p>
            <a:endParaRPr lang="en-GB">
              <a:solidFill>
                <a:schemeClr val="accent6">
                  <a:lumMod val="10000"/>
                </a:schemeClr>
              </a:solidFill>
              <a:cs typeface="Arial"/>
            </a:endParaRPr>
          </a:p>
        </p:txBody>
      </p:sp>
      <p:sp>
        <p:nvSpPr>
          <p:cNvPr id="4" name="Footer Placeholder 3">
            <a:extLst>
              <a:ext uri="{FF2B5EF4-FFF2-40B4-BE49-F238E27FC236}">
                <a16:creationId xmlns:a16="http://schemas.microsoft.com/office/drawing/2014/main" id="{1A246C55-F1B0-5779-5996-F6CB91EA841C}"/>
              </a:ext>
            </a:extLst>
          </p:cNvPr>
          <p:cNvSpPr>
            <a:spLocks noGrp="1"/>
          </p:cNvSpPr>
          <p:nvPr>
            <p:ph type="ftr" sz="quarter" idx="10"/>
          </p:nvPr>
        </p:nvSpPr>
        <p:spPr/>
        <p:txBody>
          <a:bodyPr/>
          <a:lstStyle/>
          <a:p>
            <a:r>
              <a:rPr lang="en-GB"/>
              <a:t>South Gloucestershire Council</a:t>
            </a:r>
          </a:p>
        </p:txBody>
      </p:sp>
      <p:pic>
        <p:nvPicPr>
          <p:cNvPr id="1026" name="Picture 2">
            <a:extLst>
              <a:ext uri="{FF2B5EF4-FFF2-40B4-BE49-F238E27FC236}">
                <a16:creationId xmlns:a16="http://schemas.microsoft.com/office/drawing/2014/main" id="{FCD4941B-328F-5C8E-BDDA-2F18183BB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871" y="1805739"/>
            <a:ext cx="248602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555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4A32-A779-B290-8761-EEEF786C7350}"/>
              </a:ext>
            </a:extLst>
          </p:cNvPr>
          <p:cNvSpPr>
            <a:spLocks noGrp="1"/>
          </p:cNvSpPr>
          <p:nvPr>
            <p:ph type="title"/>
          </p:nvPr>
        </p:nvSpPr>
        <p:spPr/>
        <p:txBody>
          <a:bodyPr/>
          <a:lstStyle/>
          <a:p>
            <a:r>
              <a:rPr lang="en-GB">
                <a:solidFill>
                  <a:schemeClr val="accent6">
                    <a:lumMod val="10000"/>
                  </a:schemeClr>
                </a:solidFill>
                <a:latin typeface="Calibri" panose="020F0502020204030204" pitchFamily="34" charset="0"/>
                <a:cs typeface="Calibri" panose="020F0502020204030204" pitchFamily="34" charset="0"/>
              </a:rPr>
              <a:t>Where to get help …</a:t>
            </a:r>
          </a:p>
        </p:txBody>
      </p:sp>
      <p:sp>
        <p:nvSpPr>
          <p:cNvPr id="3" name="Content Placeholder 2">
            <a:extLst>
              <a:ext uri="{FF2B5EF4-FFF2-40B4-BE49-F238E27FC236}">
                <a16:creationId xmlns:a16="http://schemas.microsoft.com/office/drawing/2014/main" id="{40CC461B-00A4-9C77-FCC9-A576C9530177}"/>
              </a:ext>
            </a:extLst>
          </p:cNvPr>
          <p:cNvSpPr>
            <a:spLocks noGrp="1"/>
          </p:cNvSpPr>
          <p:nvPr>
            <p:ph idx="1"/>
          </p:nvPr>
        </p:nvSpPr>
        <p:spPr>
          <a:xfrm>
            <a:off x="674135" y="1840043"/>
            <a:ext cx="10515600" cy="4351338"/>
          </a:xfrm>
        </p:spPr>
        <p:txBody>
          <a:bodyPr vert="horz" lIns="91440" tIns="45720" rIns="91440" bIns="45720" rtlCol="0" anchor="t">
            <a:normAutofit/>
          </a:bodyPr>
          <a:lstStyle/>
          <a:p>
            <a:pPr lvl="1"/>
            <a:r>
              <a:rPr lang="en-GB" sz="2400" dirty="0">
                <a:solidFill>
                  <a:schemeClr val="accent6">
                    <a:lumMod val="10000"/>
                  </a:schemeClr>
                </a:solidFill>
              </a:rPr>
              <a:t>Teacher</a:t>
            </a:r>
            <a:endParaRPr lang="en-GB" sz="2400" dirty="0">
              <a:solidFill>
                <a:schemeClr val="accent6">
                  <a:lumMod val="10000"/>
                </a:schemeClr>
              </a:solidFill>
              <a:cs typeface="Arial"/>
            </a:endParaRPr>
          </a:p>
          <a:p>
            <a:pPr lvl="1"/>
            <a:r>
              <a:rPr lang="en-GB" sz="2400" dirty="0">
                <a:solidFill>
                  <a:schemeClr val="accent6">
                    <a:lumMod val="10000"/>
                  </a:schemeClr>
                </a:solidFill>
              </a:rPr>
              <a:t>School Nurse</a:t>
            </a:r>
            <a:endParaRPr lang="en-GB" sz="2400" dirty="0">
              <a:solidFill>
                <a:schemeClr val="accent6">
                  <a:lumMod val="10000"/>
                </a:schemeClr>
              </a:solidFill>
              <a:cs typeface="Arial"/>
            </a:endParaRPr>
          </a:p>
          <a:p>
            <a:pPr lvl="1"/>
            <a:r>
              <a:rPr lang="en-GB" sz="2400" dirty="0">
                <a:solidFill>
                  <a:schemeClr val="accent6">
                    <a:lumMod val="10000"/>
                  </a:schemeClr>
                </a:solidFill>
              </a:rPr>
              <a:t>GP</a:t>
            </a:r>
            <a:endParaRPr lang="en-GB" sz="2400" dirty="0">
              <a:solidFill>
                <a:schemeClr val="accent6">
                  <a:lumMod val="10000"/>
                </a:schemeClr>
              </a:solidFill>
              <a:cs typeface="Arial"/>
            </a:endParaRPr>
          </a:p>
          <a:p>
            <a:pPr lvl="1"/>
            <a:r>
              <a:rPr lang="en-GB" sz="2400" dirty="0">
                <a:solidFill>
                  <a:schemeClr val="accent6">
                    <a:lumMod val="10000"/>
                  </a:schemeClr>
                </a:solidFill>
                <a:cs typeface="Arial"/>
              </a:rPr>
              <a:t>Parent / guardian</a:t>
            </a:r>
            <a:endParaRPr lang="en-GB" dirty="0">
              <a:solidFill>
                <a:schemeClr val="accent6">
                  <a:lumMod val="10000"/>
                </a:schemeClr>
              </a:solidFill>
              <a:cs typeface="Arial"/>
            </a:endParaRPr>
          </a:p>
          <a:p>
            <a:pPr lvl="1"/>
            <a:r>
              <a:rPr lang="en-GB" sz="2400" dirty="0">
                <a:ea typeface="+mn-lt"/>
                <a:cs typeface="+mn-lt"/>
                <a:hlinkClick r:id="rId2"/>
              </a:rPr>
              <a:t>Vapes | FRANK (talktofrank.com)</a:t>
            </a:r>
            <a:endParaRPr lang="en-GB" sz="2400" dirty="0">
              <a:solidFill>
                <a:schemeClr val="accent6">
                  <a:lumMod val="10000"/>
                </a:schemeClr>
              </a:solidFill>
              <a:cs typeface="Arial"/>
            </a:endParaRPr>
          </a:p>
          <a:p>
            <a:pPr lvl="1"/>
            <a:r>
              <a:rPr lang="en-GB" sz="2400" dirty="0">
                <a:solidFill>
                  <a:schemeClr val="accent6">
                    <a:lumMod val="10000"/>
                  </a:schemeClr>
                </a:solidFill>
              </a:rPr>
              <a:t>Smokefree South Gloucestershire</a:t>
            </a:r>
            <a:r>
              <a:rPr lang="en-GB" sz="2400" dirty="0">
                <a:solidFill>
                  <a:srgbClr val="0F4C81"/>
                </a:solidFill>
                <a:cs typeface="Arial"/>
              </a:rPr>
              <a:t> </a:t>
            </a:r>
            <a:r>
              <a:rPr lang="en-GB" sz="2400" dirty="0">
                <a:ea typeface="+mn-lt"/>
                <a:cs typeface="+mn-lt"/>
                <a:hlinkClick r:id="rId3"/>
              </a:rPr>
              <a:t>Quit Smoking Services | One You South Gloucestershire (southglos.gov.uk)</a:t>
            </a:r>
            <a:endParaRPr lang="en-GB" sz="2400" dirty="0">
              <a:solidFill>
                <a:srgbClr val="0F4C81"/>
              </a:solidFill>
              <a:cs typeface="Arial"/>
            </a:endParaRPr>
          </a:p>
          <a:p>
            <a:pPr marL="457200" lvl="1" indent="0">
              <a:buNone/>
            </a:pPr>
            <a:endParaRPr lang="en-GB" sz="2400">
              <a:solidFill>
                <a:schemeClr val="accent6">
                  <a:lumMod val="10000"/>
                </a:schemeClr>
              </a:solidFill>
              <a:cs typeface="Arial"/>
            </a:endParaRPr>
          </a:p>
          <a:p>
            <a:pPr marL="457200" lvl="1" indent="0">
              <a:buNone/>
            </a:pPr>
            <a:r>
              <a:rPr lang="en-GB" sz="2400" dirty="0">
                <a:solidFill>
                  <a:schemeClr val="accent6">
                    <a:lumMod val="10000"/>
                  </a:schemeClr>
                </a:solidFill>
                <a:cs typeface="Arial"/>
              </a:rPr>
              <a:t>Further information on a wide range of topics for young people can be found here </a:t>
            </a:r>
            <a:r>
              <a:rPr lang="en-GB" sz="2400" dirty="0">
                <a:ea typeface="+mn-lt"/>
                <a:cs typeface="+mn-lt"/>
                <a:hlinkClick r:id="rId4"/>
              </a:rPr>
              <a:t>Young people | South Gloucestershire Council (southglos.gov.uk)</a:t>
            </a:r>
            <a:endParaRPr lang="en-GB" sz="2400" dirty="0">
              <a:solidFill>
                <a:schemeClr val="accent6">
                  <a:lumMod val="10000"/>
                </a:schemeClr>
              </a:solidFill>
              <a:cs typeface="Arial"/>
            </a:endParaRPr>
          </a:p>
        </p:txBody>
      </p:sp>
      <p:sp>
        <p:nvSpPr>
          <p:cNvPr id="4" name="Footer Placeholder 3">
            <a:extLst>
              <a:ext uri="{FF2B5EF4-FFF2-40B4-BE49-F238E27FC236}">
                <a16:creationId xmlns:a16="http://schemas.microsoft.com/office/drawing/2014/main" id="{00EA7D62-7897-AFBA-B5D0-5DC02930BD14}"/>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49646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3E0B-49FE-694A-1C07-2591C9F52293}"/>
              </a:ext>
            </a:extLst>
          </p:cNvPr>
          <p:cNvSpPr>
            <a:spLocks noGrp="1"/>
          </p:cNvSpPr>
          <p:nvPr>
            <p:ph type="title"/>
          </p:nvPr>
        </p:nvSpPr>
        <p:spPr/>
        <p:txBody>
          <a:bodyPr/>
          <a:lstStyle/>
          <a:p>
            <a:r>
              <a:rPr lang="en-GB" dirty="0">
                <a:cs typeface="Arial"/>
              </a:rPr>
              <a:t>Quick teacher survey</a:t>
            </a:r>
            <a:endParaRPr lang="en-GB" dirty="0"/>
          </a:p>
        </p:txBody>
      </p:sp>
      <p:sp>
        <p:nvSpPr>
          <p:cNvPr id="3" name="Content Placeholder 2">
            <a:extLst>
              <a:ext uri="{FF2B5EF4-FFF2-40B4-BE49-F238E27FC236}">
                <a16:creationId xmlns:a16="http://schemas.microsoft.com/office/drawing/2014/main" id="{A4BA037B-5893-D56F-5B7D-FFCAEB33F2B8}"/>
              </a:ext>
            </a:extLst>
          </p:cNvPr>
          <p:cNvSpPr>
            <a:spLocks noGrp="1"/>
          </p:cNvSpPr>
          <p:nvPr>
            <p:ph idx="1"/>
          </p:nvPr>
        </p:nvSpPr>
        <p:spPr/>
        <p:txBody>
          <a:bodyPr vert="horz" lIns="91440" tIns="45720" rIns="91440" bIns="45720" rtlCol="0" anchor="t">
            <a:normAutofit/>
          </a:bodyPr>
          <a:lstStyle/>
          <a:p>
            <a:pPr marL="0" indent="0">
              <a:buNone/>
            </a:pPr>
            <a:r>
              <a:rPr lang="en-GB" dirty="0">
                <a:cs typeface="Arial"/>
              </a:rPr>
              <a:t>Public Health and Wellbeing would appreciate feedback on this lesson. Please follow the link below. It should take you no more than 60 seconds to complete</a:t>
            </a:r>
            <a:endParaRPr lang="en-US"/>
          </a:p>
          <a:p>
            <a:endParaRPr lang="en-GB" dirty="0">
              <a:cs typeface="Arial"/>
            </a:endParaRPr>
          </a:p>
          <a:p>
            <a:pPr marL="0" indent="0">
              <a:buNone/>
            </a:pPr>
            <a:r>
              <a:rPr lang="en-GB" dirty="0">
                <a:ea typeface="+mn-lt"/>
                <a:cs typeface="+mn-lt"/>
                <a:hlinkClick r:id="rId2"/>
              </a:rPr>
              <a:t>https://online1.snapsurveys.com/interview/75fa70c9-daca-4bca-98e7-91f26f128548</a:t>
            </a:r>
            <a:endParaRPr lang="en-GB" dirty="0">
              <a:cs typeface="Arial"/>
            </a:endParaRPr>
          </a:p>
          <a:p>
            <a:endParaRPr lang="en-GB" dirty="0">
              <a:cs typeface="Arial"/>
            </a:endParaRPr>
          </a:p>
        </p:txBody>
      </p:sp>
      <p:sp>
        <p:nvSpPr>
          <p:cNvPr id="4" name="Footer Placeholder 3">
            <a:extLst>
              <a:ext uri="{FF2B5EF4-FFF2-40B4-BE49-F238E27FC236}">
                <a16:creationId xmlns:a16="http://schemas.microsoft.com/office/drawing/2014/main" id="{DF9BE36A-ACB4-67E4-7FB4-A0FE6CF76566}"/>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316085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EBFB-33F9-C254-E08B-1792DDED521F}"/>
              </a:ext>
            </a:extLst>
          </p:cNvPr>
          <p:cNvSpPr>
            <a:spLocks noGrp="1"/>
          </p:cNvSpPr>
          <p:nvPr>
            <p:ph type="title"/>
          </p:nvPr>
        </p:nvSpPr>
        <p:spPr/>
        <p:txBody>
          <a:bodyPr>
            <a:normAutofit/>
          </a:bodyPr>
          <a:lstStyle/>
          <a:p>
            <a:r>
              <a:rPr lang="en-GB" sz="4000">
                <a:solidFill>
                  <a:schemeClr val="accent6">
                    <a:lumMod val="10000"/>
                  </a:schemeClr>
                </a:solidFill>
                <a:cs typeface="Arial"/>
              </a:rPr>
              <a:t>Learning Objectives</a:t>
            </a:r>
            <a:endParaRPr lang="en-GB" sz="4000">
              <a:solidFill>
                <a:schemeClr val="accent6">
                  <a:lumMod val="10000"/>
                </a:schemeClr>
              </a:solidFill>
            </a:endParaRPr>
          </a:p>
        </p:txBody>
      </p:sp>
      <p:sp>
        <p:nvSpPr>
          <p:cNvPr id="4" name="Footer Placeholder 3">
            <a:extLst>
              <a:ext uri="{FF2B5EF4-FFF2-40B4-BE49-F238E27FC236}">
                <a16:creationId xmlns:a16="http://schemas.microsoft.com/office/drawing/2014/main" id="{56542C36-A540-EEAB-55D1-79BFA16C0E6E}"/>
              </a:ext>
            </a:extLst>
          </p:cNvPr>
          <p:cNvSpPr>
            <a:spLocks noGrp="1"/>
          </p:cNvSpPr>
          <p:nvPr>
            <p:ph type="ftr" sz="quarter" idx="10"/>
          </p:nvPr>
        </p:nvSpPr>
        <p:spPr/>
        <p:txBody>
          <a:bodyPr/>
          <a:lstStyle/>
          <a:p>
            <a:r>
              <a:rPr lang="en-GB"/>
              <a:t>South Gloucestershire Council</a:t>
            </a:r>
          </a:p>
        </p:txBody>
      </p:sp>
      <p:sp>
        <p:nvSpPr>
          <p:cNvPr id="6" name="Content Placeholder 5">
            <a:extLst>
              <a:ext uri="{FF2B5EF4-FFF2-40B4-BE49-F238E27FC236}">
                <a16:creationId xmlns:a16="http://schemas.microsoft.com/office/drawing/2014/main" id="{5CE56BE1-870C-BE2E-BD41-A598A3DFDFB5}"/>
              </a:ext>
            </a:extLst>
          </p:cNvPr>
          <p:cNvSpPr>
            <a:spLocks noGrp="1"/>
          </p:cNvSpPr>
          <p:nvPr>
            <p:ph idx="1"/>
          </p:nvPr>
        </p:nvSpPr>
        <p:spPr/>
        <p:txBody>
          <a:bodyPr vert="horz" lIns="91440" tIns="45720" rIns="91440" bIns="45720" rtlCol="0" anchor="t">
            <a:normAutofit/>
          </a:bodyPr>
          <a:lstStyle/>
          <a:p>
            <a:pPr marL="0" indent="0">
              <a:buNone/>
            </a:pPr>
            <a:r>
              <a:rPr lang="en-GB" sz="3600">
                <a:solidFill>
                  <a:schemeClr val="accent6">
                    <a:lumMod val="10000"/>
                  </a:schemeClr>
                </a:solidFill>
                <a:cs typeface="Arial"/>
              </a:rPr>
              <a:t>By the end of this session, you will be able to understand:</a:t>
            </a:r>
            <a:endParaRPr lang="en-US" sz="3600">
              <a:solidFill>
                <a:schemeClr val="accent6">
                  <a:lumMod val="10000"/>
                </a:schemeClr>
              </a:solidFill>
              <a:cs typeface="Arial"/>
            </a:endParaRPr>
          </a:p>
          <a:p>
            <a:pPr marL="0" indent="0">
              <a:buNone/>
            </a:pPr>
            <a:endParaRPr lang="en-GB" sz="3600">
              <a:solidFill>
                <a:schemeClr val="accent6">
                  <a:lumMod val="10000"/>
                </a:schemeClr>
              </a:solidFill>
              <a:cs typeface="Arial"/>
            </a:endParaRPr>
          </a:p>
          <a:p>
            <a:r>
              <a:rPr lang="en-GB" sz="3600">
                <a:solidFill>
                  <a:schemeClr val="accent6">
                    <a:lumMod val="10000"/>
                  </a:schemeClr>
                </a:solidFill>
                <a:cs typeface="Arial"/>
              </a:rPr>
              <a:t>The reasons for vaping</a:t>
            </a:r>
          </a:p>
          <a:p>
            <a:r>
              <a:rPr lang="en-GB" sz="3600">
                <a:solidFill>
                  <a:schemeClr val="accent6">
                    <a:lumMod val="10000"/>
                  </a:schemeClr>
                </a:solidFill>
                <a:cs typeface="Arial"/>
              </a:rPr>
              <a:t>The physical effects of vaping</a:t>
            </a:r>
          </a:p>
          <a:p>
            <a:r>
              <a:rPr lang="en-GB" sz="3600">
                <a:solidFill>
                  <a:schemeClr val="accent6">
                    <a:lumMod val="10000"/>
                  </a:schemeClr>
                </a:solidFill>
                <a:cs typeface="Arial"/>
              </a:rPr>
              <a:t>The psychological effects of vaping</a:t>
            </a:r>
          </a:p>
          <a:p>
            <a:r>
              <a:rPr lang="en-GB" sz="3600">
                <a:solidFill>
                  <a:schemeClr val="accent6">
                    <a:lumMod val="10000"/>
                  </a:schemeClr>
                </a:solidFill>
                <a:cs typeface="Arial"/>
              </a:rPr>
              <a:t>The effects vaping has on the environment</a:t>
            </a:r>
          </a:p>
          <a:p>
            <a:endParaRPr lang="en-GB" sz="2400">
              <a:cs typeface="Arial"/>
            </a:endParaRPr>
          </a:p>
        </p:txBody>
      </p:sp>
    </p:spTree>
    <p:extLst>
      <p:ext uri="{BB962C8B-B14F-4D97-AF65-F5344CB8AC3E}">
        <p14:creationId xmlns:p14="http://schemas.microsoft.com/office/powerpoint/2010/main" val="420821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9311-D521-BE92-F72C-9AA0BCC185BA}"/>
              </a:ext>
            </a:extLst>
          </p:cNvPr>
          <p:cNvSpPr>
            <a:spLocks noGrp="1"/>
          </p:cNvSpPr>
          <p:nvPr>
            <p:ph type="title"/>
          </p:nvPr>
        </p:nvSpPr>
        <p:spPr>
          <a:xfrm>
            <a:off x="790265" y="64860"/>
            <a:ext cx="9180000" cy="1325563"/>
          </a:xfrm>
        </p:spPr>
        <p:txBody>
          <a:bodyPr/>
          <a:lstStyle/>
          <a:p>
            <a:r>
              <a:rPr lang="en-GB">
                <a:solidFill>
                  <a:schemeClr val="accent6">
                    <a:lumMod val="10000"/>
                  </a:schemeClr>
                </a:solidFill>
                <a:latin typeface="Calibri"/>
                <a:cs typeface="Calibri"/>
              </a:rPr>
              <a:t>Starter</a:t>
            </a:r>
            <a:endParaRPr lang="en-GB">
              <a:solidFill>
                <a:schemeClr val="accent6">
                  <a:lumMod val="1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D7B4D0A-04AA-95E6-A151-F45EA97BCDDA}"/>
              </a:ext>
            </a:extLst>
          </p:cNvPr>
          <p:cNvSpPr>
            <a:spLocks noGrp="1"/>
          </p:cNvSpPr>
          <p:nvPr>
            <p:ph idx="1"/>
          </p:nvPr>
        </p:nvSpPr>
        <p:spPr>
          <a:xfrm>
            <a:off x="558501" y="1314669"/>
            <a:ext cx="11468548" cy="4364945"/>
          </a:xfrm>
        </p:spPr>
        <p:txBody>
          <a:bodyPr vert="horz" lIns="91440" tIns="45720" rIns="91440" bIns="45720" rtlCol="0" anchor="t">
            <a:normAutofit/>
          </a:bodyPr>
          <a:lstStyle/>
          <a:p>
            <a:pPr marL="0" indent="0">
              <a:buNone/>
            </a:pPr>
            <a:r>
              <a:rPr lang="en-GB" sz="3600" b="1" dirty="0">
                <a:solidFill>
                  <a:schemeClr val="accent6">
                    <a:lumMod val="10000"/>
                  </a:schemeClr>
                </a:solidFill>
                <a:cs typeface="Arial"/>
              </a:rPr>
              <a:t>Activity/discussion: </a:t>
            </a:r>
            <a:endParaRPr lang="en-US" sz="3600" dirty="0">
              <a:solidFill>
                <a:schemeClr val="accent6">
                  <a:lumMod val="10000"/>
                </a:schemeClr>
              </a:solidFill>
              <a:cs typeface="Arial"/>
            </a:endParaRPr>
          </a:p>
          <a:p>
            <a:r>
              <a:rPr lang="en-GB" sz="3600" dirty="0">
                <a:solidFill>
                  <a:schemeClr val="accent6">
                    <a:lumMod val="10000"/>
                  </a:schemeClr>
                </a:solidFill>
                <a:cs typeface="Arial"/>
              </a:rPr>
              <a:t>What do you already know about vaping? </a:t>
            </a:r>
          </a:p>
          <a:p>
            <a:endParaRPr lang="en-GB" sz="3600">
              <a:solidFill>
                <a:schemeClr val="accent6">
                  <a:lumMod val="10000"/>
                </a:schemeClr>
              </a:solidFill>
              <a:cs typeface="Arial"/>
            </a:endParaRPr>
          </a:p>
          <a:p>
            <a:r>
              <a:rPr lang="en-GB" sz="3600" dirty="0">
                <a:solidFill>
                  <a:schemeClr val="accent6">
                    <a:lumMod val="10000"/>
                  </a:schemeClr>
                </a:solidFill>
                <a:cs typeface="Arial"/>
              </a:rPr>
              <a:t>List some words or phrases that come to mind onto post-it notes</a:t>
            </a:r>
            <a:r>
              <a:rPr lang="en-GB" sz="3600" i="1" dirty="0">
                <a:solidFill>
                  <a:schemeClr val="accent6">
                    <a:lumMod val="10000"/>
                  </a:schemeClr>
                </a:solidFill>
                <a:cs typeface="Arial"/>
              </a:rPr>
              <a:t> </a:t>
            </a:r>
            <a:r>
              <a:rPr lang="en-GB" sz="3600" dirty="0">
                <a:solidFill>
                  <a:schemeClr val="accent6">
                    <a:lumMod val="10000"/>
                  </a:schemeClr>
                </a:solidFill>
                <a:cs typeface="Arial"/>
              </a:rPr>
              <a:t>and pass to the teacher. You can also add these to your worksheet.</a:t>
            </a:r>
            <a:endParaRPr lang="en-US" sz="3600" dirty="0">
              <a:solidFill>
                <a:schemeClr val="accent6">
                  <a:lumMod val="10000"/>
                </a:schemeClr>
              </a:solidFill>
              <a:cs typeface="Arial"/>
            </a:endParaRPr>
          </a:p>
          <a:p>
            <a:endParaRPr lang="en-GB" sz="3600">
              <a:solidFill>
                <a:srgbClr val="0F4C81"/>
              </a:solidFill>
              <a:cs typeface="Arial"/>
            </a:endParaRPr>
          </a:p>
          <a:p>
            <a:pPr marL="0" indent="0">
              <a:buNone/>
            </a:pPr>
            <a:endParaRPr lang="en-GB" sz="3200">
              <a:solidFill>
                <a:srgbClr val="FF0000"/>
              </a:solidFill>
              <a:cs typeface="Arial"/>
            </a:endParaRPr>
          </a:p>
          <a:p>
            <a:pPr marL="0" indent="0">
              <a:buNone/>
            </a:pPr>
            <a:endParaRPr lang="en-GB" sz="3200"/>
          </a:p>
          <a:p>
            <a:pPr marL="0" indent="0">
              <a:buNone/>
            </a:pPr>
            <a:endParaRPr lang="en-GB" sz="3200">
              <a:cs typeface="Arial"/>
            </a:endParaRPr>
          </a:p>
          <a:p>
            <a:pPr marL="0" indent="0">
              <a:buNone/>
            </a:pPr>
            <a:endParaRPr lang="en-GB" sz="3200">
              <a:cs typeface="Arial"/>
            </a:endParaRPr>
          </a:p>
          <a:p>
            <a:pPr marL="0" indent="0">
              <a:buNone/>
            </a:pPr>
            <a:endParaRPr lang="en-GB" sz="3200">
              <a:cs typeface="Arial"/>
            </a:endParaRPr>
          </a:p>
          <a:p>
            <a:pPr marL="0" indent="0">
              <a:buNone/>
            </a:pPr>
            <a:endParaRPr lang="en-GB" sz="3200">
              <a:cs typeface="Arial"/>
            </a:endParaRPr>
          </a:p>
          <a:p>
            <a:pPr marL="0" indent="0">
              <a:buNone/>
            </a:pPr>
            <a:endParaRPr lang="en-GB" sz="3200">
              <a:cs typeface="Arial"/>
            </a:endParaRPr>
          </a:p>
        </p:txBody>
      </p:sp>
      <p:sp>
        <p:nvSpPr>
          <p:cNvPr id="4" name="Footer Placeholder 3">
            <a:extLst>
              <a:ext uri="{FF2B5EF4-FFF2-40B4-BE49-F238E27FC236}">
                <a16:creationId xmlns:a16="http://schemas.microsoft.com/office/drawing/2014/main" id="{B60E46A7-AB88-FD3B-C0E6-121920A4F8C6}"/>
              </a:ext>
            </a:extLst>
          </p:cNvPr>
          <p:cNvSpPr>
            <a:spLocks noGrp="1"/>
          </p:cNvSpPr>
          <p:nvPr>
            <p:ph type="ftr" sz="quarter" idx="10"/>
          </p:nvPr>
        </p:nvSpPr>
        <p:spPr/>
        <p:txBody>
          <a:bodyPr/>
          <a:lstStyle/>
          <a:p>
            <a:r>
              <a:rPr lang="en-GB"/>
              <a:t>South Gloucestershire Council</a:t>
            </a:r>
          </a:p>
        </p:txBody>
      </p:sp>
    </p:spTree>
    <p:extLst>
      <p:ext uri="{BB962C8B-B14F-4D97-AF65-F5344CB8AC3E}">
        <p14:creationId xmlns:p14="http://schemas.microsoft.com/office/powerpoint/2010/main" val="240773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5122-D765-D5B2-E2B7-A50DB62B4F79}"/>
              </a:ext>
            </a:extLst>
          </p:cNvPr>
          <p:cNvSpPr>
            <a:spLocks noGrp="1"/>
          </p:cNvSpPr>
          <p:nvPr>
            <p:ph type="title"/>
          </p:nvPr>
        </p:nvSpPr>
        <p:spPr>
          <a:xfrm>
            <a:off x="839788" y="365125"/>
            <a:ext cx="9180000" cy="1325563"/>
          </a:xfrm>
        </p:spPr>
        <p:txBody>
          <a:bodyPr anchor="ctr">
            <a:normAutofit/>
          </a:bodyPr>
          <a:lstStyle/>
          <a:p>
            <a:r>
              <a:rPr lang="en-GB"/>
              <a:t>What are vapes?</a:t>
            </a:r>
          </a:p>
        </p:txBody>
      </p:sp>
      <p:pic>
        <p:nvPicPr>
          <p:cNvPr id="5" name="Picture 5" descr="iStock-1406493953 (002).jpg">
            <a:extLst>
              <a:ext uri="{FF2B5EF4-FFF2-40B4-BE49-F238E27FC236}">
                <a16:creationId xmlns:a16="http://schemas.microsoft.com/office/drawing/2014/main" id="{4A48C30D-4207-FAAC-1FAF-38C8D7A59E28}"/>
              </a:ext>
            </a:extLst>
          </p:cNvPr>
          <p:cNvPicPr>
            <a:picLocks noChangeAspect="1"/>
          </p:cNvPicPr>
          <p:nvPr/>
        </p:nvPicPr>
        <p:blipFill>
          <a:blip r:embed="rId3"/>
          <a:stretch>
            <a:fillRect/>
          </a:stretch>
        </p:blipFill>
        <p:spPr>
          <a:xfrm>
            <a:off x="921092" y="1528427"/>
            <a:ext cx="2773570" cy="4414390"/>
          </a:xfrm>
          <a:prstGeom prst="rect">
            <a:avLst/>
          </a:prstGeom>
          <a:noFill/>
        </p:spPr>
      </p:pic>
      <p:sp>
        <p:nvSpPr>
          <p:cNvPr id="3" name="Content Placeholder 2">
            <a:extLst>
              <a:ext uri="{FF2B5EF4-FFF2-40B4-BE49-F238E27FC236}">
                <a16:creationId xmlns:a16="http://schemas.microsoft.com/office/drawing/2014/main" id="{7559D570-5AC3-7C17-EC7E-0D4A0B28605D}"/>
              </a:ext>
            </a:extLst>
          </p:cNvPr>
          <p:cNvSpPr>
            <a:spLocks noGrp="1"/>
          </p:cNvSpPr>
          <p:nvPr>
            <p:ph sz="quarter" idx="4"/>
          </p:nvPr>
        </p:nvSpPr>
        <p:spPr>
          <a:xfrm>
            <a:off x="4508678" y="2268962"/>
            <a:ext cx="6975497" cy="3534335"/>
          </a:xfrm>
        </p:spPr>
        <p:txBody>
          <a:bodyPr vert="horz" lIns="91440" tIns="45720" rIns="91440" bIns="45720" rtlCol="0">
            <a:normAutofit/>
          </a:bodyPr>
          <a:lstStyle/>
          <a:p>
            <a:r>
              <a:rPr lang="en-GB"/>
              <a:t>A vape or e-cigarette is a device that allows you to inhale nicotine in a vapour rather than smoke.</a:t>
            </a:r>
          </a:p>
          <a:p>
            <a:r>
              <a:rPr lang="en-GB"/>
              <a:t>Vapes do not burn tobacco and do not produce tar or carbon monoxide – two of the most harmful substances in cigarette smoke. </a:t>
            </a:r>
          </a:p>
          <a:p>
            <a:r>
              <a:rPr lang="en-GB"/>
              <a:t>They were designed as a stop smoking tool for adults (18+)</a:t>
            </a:r>
          </a:p>
          <a:p>
            <a:endParaRPr lang="en-GB"/>
          </a:p>
        </p:txBody>
      </p:sp>
      <p:sp>
        <p:nvSpPr>
          <p:cNvPr id="4" name="Footer Placeholder 3">
            <a:extLst>
              <a:ext uri="{FF2B5EF4-FFF2-40B4-BE49-F238E27FC236}">
                <a16:creationId xmlns:a16="http://schemas.microsoft.com/office/drawing/2014/main" id="{9A673F92-DE0E-8C19-C64B-660DE8D9F7AC}"/>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dirty="0"/>
              <a:t>South Gloucestershire Council</a:t>
            </a:r>
            <a:endParaRPr lang="en-GB"/>
          </a:p>
        </p:txBody>
      </p:sp>
    </p:spTree>
    <p:extLst>
      <p:ext uri="{BB962C8B-B14F-4D97-AF65-F5344CB8AC3E}">
        <p14:creationId xmlns:p14="http://schemas.microsoft.com/office/powerpoint/2010/main" val="26537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80000" cy="1557067"/>
          </a:xfrm>
        </p:spPr>
        <p:txBody>
          <a:bodyPr/>
          <a:lstStyle/>
          <a:p>
            <a:r>
              <a:rPr lang="en-GB" dirty="0">
                <a:solidFill>
                  <a:schemeClr val="accent6">
                    <a:lumMod val="10000"/>
                  </a:schemeClr>
                </a:solidFill>
              </a:rPr>
              <a:t>What is a vape?</a:t>
            </a:r>
          </a:p>
        </p:txBody>
      </p:sp>
      <p:sp>
        <p:nvSpPr>
          <p:cNvPr id="4" name="Footer Placeholder 3"/>
          <p:cNvSpPr>
            <a:spLocks noGrp="1"/>
          </p:cNvSpPr>
          <p:nvPr>
            <p:ph type="ftr" sz="quarter" idx="11"/>
          </p:nvPr>
        </p:nvSpPr>
        <p:spPr/>
        <p:txBody>
          <a:bodyPr/>
          <a:lstStyle/>
          <a:p>
            <a:r>
              <a:rPr lang="en-GB"/>
              <a:t>South Gloucestershire Council</a:t>
            </a:r>
          </a:p>
        </p:txBody>
      </p:sp>
      <p:sp>
        <p:nvSpPr>
          <p:cNvPr id="7" name="TextBox 6">
            <a:extLst>
              <a:ext uri="{FF2B5EF4-FFF2-40B4-BE49-F238E27FC236}">
                <a16:creationId xmlns:a16="http://schemas.microsoft.com/office/drawing/2014/main" id="{CCB6C56D-7F7E-9887-12CF-2ED03DEB66FC}"/>
              </a:ext>
            </a:extLst>
          </p:cNvPr>
          <p:cNvSpPr txBox="1"/>
          <p:nvPr/>
        </p:nvSpPr>
        <p:spPr>
          <a:xfrm>
            <a:off x="414285" y="1976910"/>
            <a:ext cx="4935130"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solidFill>
                  <a:schemeClr val="accent6">
                    <a:lumMod val="10000"/>
                  </a:schemeClr>
                </a:solidFill>
                <a:cs typeface="Calibri"/>
              </a:rPr>
              <a:t>Although vaping is much safer than smoking, it is not risk free, particularly for those who have never smoked. </a:t>
            </a:r>
          </a:p>
          <a:p>
            <a:pPr marL="285750" indent="-285750">
              <a:buFont typeface="Arial" panose="020B0604020202020204" pitchFamily="34" charset="0"/>
              <a:buChar char="•"/>
            </a:pPr>
            <a:endParaRPr lang="en-US" sz="2400" dirty="0">
              <a:solidFill>
                <a:schemeClr val="accent6">
                  <a:lumMod val="10000"/>
                </a:schemeClr>
              </a:solidFill>
              <a:cs typeface="Calibri"/>
            </a:endParaRPr>
          </a:p>
          <a:p>
            <a:pPr marL="285750" indent="-285750">
              <a:buFont typeface="Arial" panose="020B0604020202020204" pitchFamily="34" charset="0"/>
              <a:buChar char="•"/>
            </a:pPr>
            <a:r>
              <a:rPr lang="en-US" sz="2400" dirty="0">
                <a:solidFill>
                  <a:schemeClr val="accent6">
                    <a:lumMod val="10000"/>
                  </a:schemeClr>
                </a:solidFill>
                <a:cs typeface="Calibri"/>
              </a:rPr>
              <a:t>If you don't smoke – don't vape.</a:t>
            </a:r>
            <a:endParaRPr lang="en-GB" dirty="0">
              <a:solidFill>
                <a:srgbClr val="0F4C81"/>
              </a:solidFill>
              <a:cs typeface="Arial"/>
            </a:endParaRPr>
          </a:p>
          <a:p>
            <a:pPr marL="285750" indent="-285750">
              <a:buFont typeface="Arial" panose="020B0604020202020204" pitchFamily="34" charset="0"/>
              <a:buChar char="•"/>
            </a:pPr>
            <a:endParaRPr lang="en-GB" dirty="0">
              <a:solidFill>
                <a:srgbClr val="0F4C81"/>
              </a:solidFill>
              <a:cs typeface="Arial"/>
            </a:endParaRPr>
          </a:p>
        </p:txBody>
      </p:sp>
      <p:pic>
        <p:nvPicPr>
          <p:cNvPr id="3" name="Picture 4">
            <a:extLst>
              <a:ext uri="{FF2B5EF4-FFF2-40B4-BE49-F238E27FC236}">
                <a16:creationId xmlns:a16="http://schemas.microsoft.com/office/drawing/2014/main" id="{9F1D9031-02AE-73C2-FC44-4029CB865EEA}"/>
              </a:ext>
            </a:extLst>
          </p:cNvPr>
          <p:cNvPicPr>
            <a:picLocks noChangeAspect="1"/>
          </p:cNvPicPr>
          <p:nvPr/>
        </p:nvPicPr>
        <p:blipFill>
          <a:blip r:embed="rId3"/>
          <a:stretch>
            <a:fillRect/>
          </a:stretch>
        </p:blipFill>
        <p:spPr>
          <a:xfrm>
            <a:off x="5672016" y="2280139"/>
            <a:ext cx="5927969" cy="3978030"/>
          </a:xfrm>
          <a:prstGeom prst="rect">
            <a:avLst/>
          </a:prstGeom>
        </p:spPr>
      </p:pic>
    </p:spTree>
    <p:extLst>
      <p:ext uri="{BB962C8B-B14F-4D97-AF65-F5344CB8AC3E}">
        <p14:creationId xmlns:p14="http://schemas.microsoft.com/office/powerpoint/2010/main" val="287652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FAE8-9AE7-166A-FCB8-9D706853930F}"/>
              </a:ext>
            </a:extLst>
          </p:cNvPr>
          <p:cNvSpPr>
            <a:spLocks noGrp="1"/>
          </p:cNvSpPr>
          <p:nvPr>
            <p:ph type="title"/>
          </p:nvPr>
        </p:nvSpPr>
        <p:spPr/>
        <p:txBody>
          <a:bodyPr/>
          <a:lstStyle/>
          <a:p>
            <a:r>
              <a:rPr lang="en-GB" dirty="0">
                <a:solidFill>
                  <a:srgbClr val="000000"/>
                </a:solidFill>
              </a:rPr>
              <a:t>Vaping: The Facts (YouTube)</a:t>
            </a:r>
          </a:p>
        </p:txBody>
      </p:sp>
      <p:sp>
        <p:nvSpPr>
          <p:cNvPr id="4" name="Footer Placeholder 3">
            <a:extLst>
              <a:ext uri="{FF2B5EF4-FFF2-40B4-BE49-F238E27FC236}">
                <a16:creationId xmlns:a16="http://schemas.microsoft.com/office/drawing/2014/main" id="{1BB27893-52BD-69A4-C8C5-EFE8E5327CEC}"/>
              </a:ext>
            </a:extLst>
          </p:cNvPr>
          <p:cNvSpPr>
            <a:spLocks noGrp="1"/>
          </p:cNvSpPr>
          <p:nvPr>
            <p:ph type="ftr" sz="quarter" idx="11"/>
          </p:nvPr>
        </p:nvSpPr>
        <p:spPr/>
        <p:txBody>
          <a:bodyPr/>
          <a:lstStyle/>
          <a:p>
            <a:r>
              <a:rPr lang="en-GB"/>
              <a:t>South Gloucestershire Council</a:t>
            </a:r>
          </a:p>
        </p:txBody>
      </p:sp>
      <p:pic>
        <p:nvPicPr>
          <p:cNvPr id="5" name="Online Media 4" title="Vaping: The Facts">
            <a:hlinkClick r:id="" action="ppaction://media"/>
            <a:extLst>
              <a:ext uri="{FF2B5EF4-FFF2-40B4-BE49-F238E27FC236}">
                <a16:creationId xmlns:a16="http://schemas.microsoft.com/office/drawing/2014/main" id="{D5AE87E2-6AFF-11C7-F0B1-BFE2328A945F}"/>
              </a:ext>
            </a:extLst>
          </p:cNvPr>
          <p:cNvPicPr>
            <a:picLocks noRot="1" noChangeAspect="1"/>
          </p:cNvPicPr>
          <p:nvPr>
            <a:videoFile r:link="rId1"/>
          </p:nvPr>
        </p:nvPicPr>
        <p:blipFill>
          <a:blip r:embed="rId4"/>
          <a:stretch>
            <a:fillRect/>
          </a:stretch>
        </p:blipFill>
        <p:spPr>
          <a:xfrm>
            <a:off x="838200" y="1806778"/>
            <a:ext cx="10280515" cy="4428652"/>
          </a:xfrm>
          <a:prstGeom prst="rect">
            <a:avLst/>
          </a:prstGeom>
        </p:spPr>
      </p:pic>
    </p:spTree>
    <p:extLst>
      <p:ext uri="{BB962C8B-B14F-4D97-AF65-F5344CB8AC3E}">
        <p14:creationId xmlns:p14="http://schemas.microsoft.com/office/powerpoint/2010/main" val="22022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accent6">
                    <a:lumMod val="10000"/>
                  </a:schemeClr>
                </a:solidFill>
              </a:rPr>
              <a:t>What does the law say?</a:t>
            </a:r>
          </a:p>
        </p:txBody>
      </p:sp>
      <p:sp>
        <p:nvSpPr>
          <p:cNvPr id="3" name="Content Placeholder 2"/>
          <p:cNvSpPr>
            <a:spLocks noGrp="1"/>
          </p:cNvSpPr>
          <p:nvPr>
            <p:ph idx="1"/>
          </p:nvPr>
        </p:nvSpPr>
        <p:spPr>
          <a:xfrm>
            <a:off x="770165" y="2247447"/>
            <a:ext cx="10665278" cy="4603754"/>
          </a:xfrm>
        </p:spPr>
        <p:txBody>
          <a:bodyPr vert="horz" lIns="91440" tIns="45720" rIns="91440" bIns="45720" rtlCol="0" anchor="t">
            <a:noAutofit/>
          </a:bodyPr>
          <a:lstStyle/>
          <a:p>
            <a:pPr marL="0" indent="0">
              <a:buNone/>
            </a:pPr>
            <a:r>
              <a:rPr lang="en-GB" sz="2800" dirty="0">
                <a:solidFill>
                  <a:schemeClr val="accent6">
                    <a:lumMod val="10000"/>
                  </a:schemeClr>
                </a:solidFill>
              </a:rPr>
              <a:t>Vapes should NOT be </a:t>
            </a:r>
          </a:p>
          <a:p>
            <a:r>
              <a:rPr lang="en-GB" sz="2800" dirty="0">
                <a:solidFill>
                  <a:schemeClr val="accent6">
                    <a:lumMod val="10000"/>
                  </a:schemeClr>
                </a:solidFill>
              </a:rPr>
              <a:t>Sold to anyone under 18</a:t>
            </a:r>
            <a:endParaRPr lang="en-GB" sz="2800" dirty="0">
              <a:solidFill>
                <a:schemeClr val="accent6">
                  <a:lumMod val="10000"/>
                </a:schemeClr>
              </a:solidFill>
              <a:cs typeface="Arial"/>
            </a:endParaRPr>
          </a:p>
          <a:p>
            <a:r>
              <a:rPr lang="en-GB" sz="2800" dirty="0">
                <a:solidFill>
                  <a:schemeClr val="accent6">
                    <a:lumMod val="10000"/>
                  </a:schemeClr>
                </a:solidFill>
              </a:rPr>
              <a:t>Bought for anyone under 18 </a:t>
            </a:r>
            <a:endParaRPr lang="en-GB" sz="2800" dirty="0">
              <a:solidFill>
                <a:schemeClr val="accent6">
                  <a:lumMod val="10000"/>
                </a:schemeClr>
              </a:solidFill>
              <a:cs typeface="Arial"/>
            </a:endParaRPr>
          </a:p>
          <a:p>
            <a:pPr marL="0" indent="0">
              <a:buNone/>
            </a:pPr>
            <a:endParaRPr lang="en-GB" sz="2800" dirty="0">
              <a:solidFill>
                <a:schemeClr val="accent6">
                  <a:lumMod val="10000"/>
                </a:schemeClr>
              </a:solidFill>
              <a:cs typeface="Arial"/>
            </a:endParaRPr>
          </a:p>
          <a:p>
            <a:r>
              <a:rPr lang="en-GB" sz="2800" dirty="0">
                <a:solidFill>
                  <a:schemeClr val="accent6">
                    <a:lumMod val="10000"/>
                  </a:schemeClr>
                </a:solidFill>
              </a:rPr>
              <a:t>It is a criminal offence to sell these devices to under 18s. </a:t>
            </a:r>
            <a:endParaRPr lang="en-GB" sz="2800" dirty="0">
              <a:solidFill>
                <a:schemeClr val="accent6">
                  <a:lumMod val="10000"/>
                </a:schemeClr>
              </a:solidFill>
              <a:cs typeface="Arial"/>
            </a:endParaRPr>
          </a:p>
          <a:p>
            <a:r>
              <a:rPr lang="en-GB" sz="2800" dirty="0">
                <a:solidFill>
                  <a:schemeClr val="accent6">
                    <a:lumMod val="10000"/>
                  </a:schemeClr>
                </a:solidFill>
              </a:rPr>
              <a:t>It is a criminal offence to purchase these on behalf of under 18s. </a:t>
            </a:r>
            <a:endParaRPr lang="en-GB" sz="2800" dirty="0">
              <a:solidFill>
                <a:schemeClr val="accent6">
                  <a:lumMod val="10000"/>
                </a:schemeClr>
              </a:solidFill>
              <a:cs typeface="Arial"/>
            </a:endParaRPr>
          </a:p>
          <a:p>
            <a:r>
              <a:rPr lang="en-GB" sz="2800" dirty="0">
                <a:solidFill>
                  <a:schemeClr val="accent6">
                    <a:lumMod val="10000"/>
                  </a:schemeClr>
                </a:solidFill>
              </a:rPr>
              <a:t>Should be sold with correct nicotine levels (under 2% or 20 mg) but often does not meet these regulations.</a:t>
            </a:r>
            <a:endParaRPr lang="en-GB" sz="2800" dirty="0">
              <a:solidFill>
                <a:schemeClr val="accent6">
                  <a:lumMod val="10000"/>
                </a:schemeClr>
              </a:solidFill>
              <a:cs typeface="Arial"/>
            </a:endParaRPr>
          </a:p>
        </p:txBody>
      </p:sp>
      <p:sp>
        <p:nvSpPr>
          <p:cNvPr id="4" name="Footer Placeholder 3"/>
          <p:cNvSpPr>
            <a:spLocks noGrp="1"/>
          </p:cNvSpPr>
          <p:nvPr>
            <p:ph type="ftr" sz="quarter" idx="10"/>
          </p:nvPr>
        </p:nvSpPr>
        <p:spPr/>
        <p:txBody>
          <a:bodyPr/>
          <a:lstStyle/>
          <a:p>
            <a:r>
              <a:rPr lang="en-GB"/>
              <a:t>South Gloucestershire Council</a:t>
            </a:r>
          </a:p>
        </p:txBody>
      </p:sp>
      <p:pic>
        <p:nvPicPr>
          <p:cNvPr id="5" name="Picture 6" descr="Icon&#10;&#10;Description automatically generated">
            <a:extLst>
              <a:ext uri="{FF2B5EF4-FFF2-40B4-BE49-F238E27FC236}">
                <a16:creationId xmlns:a16="http://schemas.microsoft.com/office/drawing/2014/main" id="{3638D716-6FA0-7A90-887A-7CBABE7DB497}"/>
              </a:ext>
            </a:extLst>
          </p:cNvPr>
          <p:cNvPicPr>
            <a:picLocks noChangeAspect="1"/>
          </p:cNvPicPr>
          <p:nvPr/>
        </p:nvPicPr>
        <p:blipFill>
          <a:blip r:embed="rId3"/>
          <a:stretch>
            <a:fillRect/>
          </a:stretch>
        </p:blipFill>
        <p:spPr>
          <a:xfrm>
            <a:off x="7211721" y="895618"/>
            <a:ext cx="2743200" cy="2713220"/>
          </a:xfrm>
          <a:prstGeom prst="rect">
            <a:avLst/>
          </a:prstGeom>
        </p:spPr>
      </p:pic>
    </p:spTree>
    <p:extLst>
      <p:ext uri="{BB962C8B-B14F-4D97-AF65-F5344CB8AC3E}">
        <p14:creationId xmlns:p14="http://schemas.microsoft.com/office/powerpoint/2010/main" val="14344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391D-2265-738B-2B7A-F8D4DFAFDF96}"/>
              </a:ext>
            </a:extLst>
          </p:cNvPr>
          <p:cNvSpPr>
            <a:spLocks noGrp="1"/>
          </p:cNvSpPr>
          <p:nvPr>
            <p:ph type="title"/>
          </p:nvPr>
        </p:nvSpPr>
        <p:spPr>
          <a:xfrm>
            <a:off x="453422" y="543059"/>
            <a:ext cx="4425927" cy="1235299"/>
          </a:xfrm>
        </p:spPr>
        <p:txBody>
          <a:bodyPr anchor="b">
            <a:normAutofit/>
          </a:bodyPr>
          <a:lstStyle/>
          <a:p>
            <a:r>
              <a:rPr lang="en-GB"/>
              <a:t>What is Nicotine?</a:t>
            </a:r>
          </a:p>
        </p:txBody>
      </p:sp>
      <p:pic>
        <p:nvPicPr>
          <p:cNvPr id="6" name="Picture 6" descr="iStock-830035654 (002).jpg">
            <a:extLst>
              <a:ext uri="{FF2B5EF4-FFF2-40B4-BE49-F238E27FC236}">
                <a16:creationId xmlns:a16="http://schemas.microsoft.com/office/drawing/2014/main" id="{6D077C4D-49DA-859F-3CA1-F5A6EBC982FE}"/>
              </a:ext>
            </a:extLst>
          </p:cNvPr>
          <p:cNvPicPr>
            <a:picLocks noChangeAspect="1"/>
          </p:cNvPicPr>
          <p:nvPr/>
        </p:nvPicPr>
        <p:blipFill rotWithShape="1">
          <a:blip r:embed="rId3"/>
          <a:srcRect t="1690" r="3" b="5644"/>
          <a:stretch/>
        </p:blipFill>
        <p:spPr>
          <a:xfrm>
            <a:off x="5183188" y="2057400"/>
            <a:ext cx="6172200" cy="3803650"/>
          </a:xfrm>
          <a:prstGeom prst="rect">
            <a:avLst/>
          </a:prstGeom>
          <a:noFill/>
        </p:spPr>
      </p:pic>
      <p:sp>
        <p:nvSpPr>
          <p:cNvPr id="3" name="Content Placeholder 2">
            <a:extLst>
              <a:ext uri="{FF2B5EF4-FFF2-40B4-BE49-F238E27FC236}">
                <a16:creationId xmlns:a16="http://schemas.microsoft.com/office/drawing/2014/main" id="{060C0C85-035D-BC50-936B-E08DAB1A743E}"/>
              </a:ext>
            </a:extLst>
          </p:cNvPr>
          <p:cNvSpPr>
            <a:spLocks noGrp="1"/>
          </p:cNvSpPr>
          <p:nvPr>
            <p:ph type="body" sz="half" idx="2"/>
          </p:nvPr>
        </p:nvSpPr>
        <p:spPr>
          <a:xfrm>
            <a:off x="453422" y="1993006"/>
            <a:ext cx="3932237" cy="4219418"/>
          </a:xfrm>
        </p:spPr>
        <p:txBody>
          <a:bodyPr vert="horz" lIns="91440" tIns="45720" rIns="91440" bIns="45720" rtlCol="0" anchor="t">
            <a:normAutofit/>
          </a:bodyPr>
          <a:lstStyle/>
          <a:p>
            <a:r>
              <a:rPr lang="en-GB" sz="2400" dirty="0"/>
              <a:t>Nicotine is a </a:t>
            </a:r>
            <a:r>
              <a:rPr lang="en-GB" sz="2400" b="1" dirty="0"/>
              <a:t>very addictive substance</a:t>
            </a:r>
            <a:r>
              <a:rPr lang="en-GB" sz="2400" dirty="0"/>
              <a:t> found in cigarettes. </a:t>
            </a:r>
            <a:endParaRPr lang="en-GB" sz="2400" dirty="0">
              <a:cs typeface="Arial"/>
            </a:endParaRPr>
          </a:p>
          <a:p>
            <a:r>
              <a:rPr lang="en-GB" sz="2400" dirty="0"/>
              <a:t>Vapes can vary from no nicotine to high levels of nicotine.</a:t>
            </a:r>
            <a:endParaRPr lang="en-GB" sz="2400" dirty="0">
              <a:cs typeface="Arial"/>
            </a:endParaRPr>
          </a:p>
          <a:p>
            <a:r>
              <a:rPr lang="en-GB" sz="2400" dirty="0"/>
              <a:t>Although much less harmful than smoking, vapes are not risk-free, especially for those who were never smokers.  </a:t>
            </a:r>
            <a:endParaRPr lang="en-US"/>
          </a:p>
          <a:p>
            <a:pPr marL="0" indent="0">
              <a:buNone/>
            </a:pPr>
            <a:endParaRPr lang="en-GB"/>
          </a:p>
          <a:p>
            <a:endParaRPr lang="en-GB"/>
          </a:p>
          <a:p>
            <a:pPr marL="0" indent="0">
              <a:buNone/>
            </a:pPr>
            <a:endParaRPr lang="en-GB"/>
          </a:p>
          <a:p>
            <a:pPr marL="0" indent="0">
              <a:buNone/>
            </a:pPr>
            <a:endParaRPr lang="en-GB"/>
          </a:p>
        </p:txBody>
      </p:sp>
      <p:sp>
        <p:nvSpPr>
          <p:cNvPr id="4" name="Footer Placeholder 3">
            <a:extLst>
              <a:ext uri="{FF2B5EF4-FFF2-40B4-BE49-F238E27FC236}">
                <a16:creationId xmlns:a16="http://schemas.microsoft.com/office/drawing/2014/main" id="{894AFB66-5F0F-C8C6-C42F-2ADA2D2FD914}"/>
              </a:ext>
            </a:extLst>
          </p:cNvPr>
          <p:cNvSpPr>
            <a:spLocks noGrp="1"/>
          </p:cNvSpPr>
          <p:nvPr>
            <p:ph type="ftr" sz="quarter" idx="10"/>
          </p:nvPr>
        </p:nvSpPr>
        <p:spPr>
          <a:xfrm>
            <a:off x="142874" y="6429378"/>
            <a:ext cx="4114800" cy="309600"/>
          </a:xfrm>
        </p:spPr>
        <p:txBody>
          <a:bodyPr anchor="ctr">
            <a:normAutofit/>
          </a:bodyPr>
          <a:lstStyle/>
          <a:p>
            <a:pPr>
              <a:spcAft>
                <a:spcPts val="600"/>
              </a:spcAft>
            </a:pPr>
            <a:r>
              <a:rPr lang="en-GB"/>
              <a:t>South Gloucestershire Council</a:t>
            </a:r>
          </a:p>
        </p:txBody>
      </p:sp>
    </p:spTree>
    <p:extLst>
      <p:ext uri="{BB962C8B-B14F-4D97-AF65-F5344CB8AC3E}">
        <p14:creationId xmlns:p14="http://schemas.microsoft.com/office/powerpoint/2010/main" val="16872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GC white">
  <a:themeElements>
    <a:clrScheme name="SGC">
      <a:dk1>
        <a:srgbClr val="0F4C81"/>
      </a:dk1>
      <a:lt1>
        <a:sysClr val="window" lastClr="FFFFFF"/>
      </a:lt1>
      <a:dk2>
        <a:srgbClr val="0F4C81"/>
      </a:dk2>
      <a:lt2>
        <a:srgbClr val="E7E6E6"/>
      </a:lt2>
      <a:accent1>
        <a:srgbClr val="396631"/>
      </a:accent1>
      <a:accent2>
        <a:srgbClr val="00709E"/>
      </a:accent2>
      <a:accent3>
        <a:srgbClr val="FFBF47"/>
      </a:accent3>
      <a:accent4>
        <a:srgbClr val="AD005B"/>
      </a:accent4>
      <a:accent5>
        <a:srgbClr val="008272"/>
      </a:accent5>
      <a:accent6>
        <a:srgbClr val="CCCCCC"/>
      </a:accent6>
      <a:hlink>
        <a:srgbClr val="00709E"/>
      </a:hlink>
      <a:folHlink>
        <a:srgbClr val="00709E"/>
      </a:folHlink>
    </a:clrScheme>
    <a:fontScheme name="SG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C-presentation  -  Read-Only" id="{BDFB504E-2A6E-4E3C-90E5-103B79CCE42B}" vid="{5022E9D8-48DF-4A1F-9E14-95C7997EACDC}"/>
    </a:ext>
  </a:extLst>
</a:theme>
</file>

<file path=ppt/theme/theme2.xml><?xml version="1.0" encoding="utf-8"?>
<a:theme xmlns:a="http://schemas.openxmlformats.org/drawingml/2006/main" name="SGC blue">
  <a:themeElements>
    <a:clrScheme name="SGC">
      <a:dk1>
        <a:srgbClr val="0F4C81"/>
      </a:dk1>
      <a:lt1>
        <a:sysClr val="window" lastClr="FFFFFF"/>
      </a:lt1>
      <a:dk2>
        <a:srgbClr val="0F4C81"/>
      </a:dk2>
      <a:lt2>
        <a:srgbClr val="E7E6E6"/>
      </a:lt2>
      <a:accent1>
        <a:srgbClr val="396631"/>
      </a:accent1>
      <a:accent2>
        <a:srgbClr val="00709E"/>
      </a:accent2>
      <a:accent3>
        <a:srgbClr val="FFBF47"/>
      </a:accent3>
      <a:accent4>
        <a:srgbClr val="AD005B"/>
      </a:accent4>
      <a:accent5>
        <a:srgbClr val="008272"/>
      </a:accent5>
      <a:accent6>
        <a:srgbClr val="CCCCCC"/>
      </a:accent6>
      <a:hlink>
        <a:srgbClr val="00709E"/>
      </a:hlink>
      <a:folHlink>
        <a:srgbClr val="00709E"/>
      </a:folHlink>
    </a:clrScheme>
    <a:fontScheme name="SG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C-presentation  -  Read-Only" id="{BDFB504E-2A6E-4E3C-90E5-103B79CCE42B}" vid="{14AB4A90-83D7-4A5E-B2D8-D79DA1FD575B}"/>
    </a:ext>
  </a:extLst>
</a:theme>
</file>

<file path=ppt/theme/theme3.xml><?xml version="1.0" encoding="utf-8"?>
<a:theme xmlns:a="http://schemas.openxmlformats.org/drawingml/2006/main" name="SGC blue">
  <a:themeElements>
    <a:clrScheme name="SGC">
      <a:dk1>
        <a:srgbClr val="0F4C81"/>
      </a:dk1>
      <a:lt1>
        <a:sysClr val="window" lastClr="FFFFFF"/>
      </a:lt1>
      <a:dk2>
        <a:srgbClr val="0F4C81"/>
      </a:dk2>
      <a:lt2>
        <a:srgbClr val="E7E6E6"/>
      </a:lt2>
      <a:accent1>
        <a:srgbClr val="396631"/>
      </a:accent1>
      <a:accent2>
        <a:srgbClr val="00709E"/>
      </a:accent2>
      <a:accent3>
        <a:srgbClr val="FFBF47"/>
      </a:accent3>
      <a:accent4>
        <a:srgbClr val="AD005B"/>
      </a:accent4>
      <a:accent5>
        <a:srgbClr val="008272"/>
      </a:accent5>
      <a:accent6>
        <a:srgbClr val="CCCCCC"/>
      </a:accent6>
      <a:hlink>
        <a:srgbClr val="00709E"/>
      </a:hlink>
      <a:folHlink>
        <a:srgbClr val="00709E"/>
      </a:folHlink>
    </a:clrScheme>
    <a:fontScheme name="SG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C-presentation  -  Read-Only" id="{BDFB504E-2A6E-4E3C-90E5-103B79CCE42B}" vid="{14AB4A90-83D7-4A5E-B2D8-D79DA1FD57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c_x0020_Health_x0020_edocs xmlns="992032de-8651-4655-87e5-d55f3615d686">
      <Url xsi:nil="true"/>
      <Description xsi:nil="true"/>
    </Public_x0020_Health_x0020_edocs>
    <lcf76f155ced4ddcb4097134ff3c332f xmlns="992032de-8651-4655-87e5-d55f3615d686">
      <Terms xmlns="http://schemas.microsoft.com/office/infopath/2007/PartnerControls"/>
    </lcf76f155ced4ddcb4097134ff3c332f>
    <TaxCatchAll xmlns="b4ff75f0-9bd5-40ee-9010-33523d454c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F1FD7859448642A0CA46C2302D2BCC" ma:contentTypeVersion="18" ma:contentTypeDescription="Create a new document." ma:contentTypeScope="" ma:versionID="140b7fe576f42771936356935c44b33e">
  <xsd:schema xmlns:xsd="http://www.w3.org/2001/XMLSchema" xmlns:xs="http://www.w3.org/2001/XMLSchema" xmlns:p="http://schemas.microsoft.com/office/2006/metadata/properties" xmlns:ns2="992032de-8651-4655-87e5-d55f3615d686" xmlns:ns3="6ee7b05a-55a8-47cd-8268-a72644b9e777" xmlns:ns4="b4ff75f0-9bd5-40ee-9010-33523d454cfa" targetNamespace="http://schemas.microsoft.com/office/2006/metadata/properties" ma:root="true" ma:fieldsID="f679135cd79d999eff770a68e490126c" ns2:_="" ns3:_="" ns4:_="">
    <xsd:import namespace="992032de-8651-4655-87e5-d55f3615d686"/>
    <xsd:import namespace="6ee7b05a-55a8-47cd-8268-a72644b9e777"/>
    <xsd:import namespace="b4ff75f0-9bd5-40ee-9010-33523d454c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Public_x0020_Health_x0020_edoc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2032de-8651-4655-87e5-d55f3615d68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Public_x0020_Health_x0020_edocs" ma:index="15" nillable="true" ma:displayName="Public Health edocs" ma:description="Our new way of publishing documents online" ma:format="Image" ma:internalName="Public_x0020_Health_x0020_edoc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0f5359-d226-4d63-80c6-79d877f0b9e4"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e7b05a-55a8-47cd-8268-a72644b9e7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ff75f0-9bd5-40ee-9010-33523d454cf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1684e0b-3a22-46db-ab6b-776e73bbaa02}" ma:internalName="TaxCatchAll" ma:showField="CatchAllData" ma:web="6ee7b05a-55a8-47cd-8268-a72644b9e7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B50172-381B-48EB-8664-7F940D7F94AB}">
  <ds:schemaRefs>
    <ds:schemaRef ds:uri="http://schemas.microsoft.com/sharepoint/v3/contenttype/forms"/>
  </ds:schemaRefs>
</ds:datastoreItem>
</file>

<file path=customXml/itemProps2.xml><?xml version="1.0" encoding="utf-8"?>
<ds:datastoreItem xmlns:ds="http://schemas.openxmlformats.org/officeDocument/2006/customXml" ds:itemID="{1F5C020D-5019-4FC0-B2C3-6402C33D76F5}">
  <ds:schemaRefs>
    <ds:schemaRef ds:uri="6ee7b05a-55a8-47cd-8268-a72644b9e777"/>
    <ds:schemaRef ds:uri="992032de-8651-4655-87e5-d55f3615d686"/>
    <ds:schemaRef ds:uri="b4ff75f0-9bd5-40ee-9010-33523d454c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79F419B-19C5-48F3-AB9A-CD1CD2AD6B8B}">
  <ds:schemaRefs>
    <ds:schemaRef ds:uri="6ee7b05a-55a8-47cd-8268-a72644b9e777"/>
    <ds:schemaRef ds:uri="992032de-8651-4655-87e5-d55f3615d686"/>
    <ds:schemaRef ds:uri="b4ff75f0-9bd5-40ee-9010-33523d454c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22</TotalTime>
  <Words>2729</Words>
  <Application>Microsoft Office PowerPoint</Application>
  <PresentationFormat>Widescreen</PresentationFormat>
  <Paragraphs>303</Paragraphs>
  <Slides>23</Slides>
  <Notes>20</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Arial,Sans-Serif</vt:lpstr>
      <vt:lpstr>Calibri</vt:lpstr>
      <vt:lpstr>SGC white</vt:lpstr>
      <vt:lpstr>SGC blue</vt:lpstr>
      <vt:lpstr>SGC blue</vt:lpstr>
      <vt:lpstr>Vaping </vt:lpstr>
      <vt:lpstr>Expectations</vt:lpstr>
      <vt:lpstr>Learning Objectives</vt:lpstr>
      <vt:lpstr>Starter</vt:lpstr>
      <vt:lpstr>What are vapes?</vt:lpstr>
      <vt:lpstr>What is a vape?</vt:lpstr>
      <vt:lpstr>Vaping: The Facts (YouTube)</vt:lpstr>
      <vt:lpstr>What does the law say?</vt:lpstr>
      <vt:lpstr>What is Nicotine?</vt:lpstr>
      <vt:lpstr>Nicotine can have negative effects - what are they?</vt:lpstr>
      <vt:lpstr>Inhaling nicotine through a vape can have negative effects  </vt:lpstr>
      <vt:lpstr>What’s the problem with Vapes?</vt:lpstr>
      <vt:lpstr>PowerPoint Presentation</vt:lpstr>
      <vt:lpstr>How do I refuse a vape?</vt:lpstr>
      <vt:lpstr>Smart Exit Strategy Examples</vt:lpstr>
      <vt:lpstr>Activity suggestion 2 – Refusal Skills Practice</vt:lpstr>
      <vt:lpstr>Environmental Impact </vt:lpstr>
      <vt:lpstr>Environmental Impact</vt:lpstr>
      <vt:lpstr>OK – so is this really a problem for young people?</vt:lpstr>
      <vt:lpstr>PowerPoint Presentation</vt:lpstr>
      <vt:lpstr>Recap</vt:lpstr>
      <vt:lpstr>Where to get help …</vt:lpstr>
      <vt:lpstr>Quick teacher survey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Eleanor Hudson</dc:creator>
  <cp:lastModifiedBy>Nikki Giles</cp:lastModifiedBy>
  <cp:revision>563</cp:revision>
  <dcterms:created xsi:type="dcterms:W3CDTF">2021-07-05T11:49:04Z</dcterms:created>
  <dcterms:modified xsi:type="dcterms:W3CDTF">2023-05-16T12:02:50Z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0x0101008DF1FD7859448642A0CA46C2302D2BCC</vt:lpwstr>
  </property>
  <property fmtid="{D5CDD505-2E9C-101B-9397-08002B2CF9AE}" pid="3" name="MediaServiceImageTags">
    <vt:lpwstr/>
  </property>
</Properties>
</file>