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9" r:id="rId6"/>
    <p:sldId id="257" r:id="rId7"/>
    <p:sldId id="258" r:id="rId8"/>
    <p:sldId id="272" r:id="rId9"/>
    <p:sldId id="264" r:id="rId10"/>
    <p:sldId id="266" r:id="rId11"/>
    <p:sldId id="271" r:id="rId12"/>
    <p:sldId id="263" r:id="rId13"/>
    <p:sldId id="260" r:id="rId14"/>
    <p:sldId id="268"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CE165CB-0E77-5B97-165D-C77DEDDF5CCC}" name="Elizabeth Emsley" initials="EE" userId="S::ee9@southglos.gov.uk::97fcb799-6f2b-4841-ba7b-e7fbd0692bf7"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8D2AC9-94AF-431C-9828-8AA3FCB19751}" v="1" dt="2025-04-02T10:12:38.5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Street" userId="ed5ac0fe-80c8-46dd-9d27-ab26c3ec86b6" providerId="ADAL" clId="{2E8D2AC9-94AF-431C-9828-8AA3FCB19751}"/>
    <pc:docChg chg="custSel addSld delSld modSld">
      <pc:chgData name="Nicola Street" userId="ed5ac0fe-80c8-46dd-9d27-ab26c3ec86b6" providerId="ADAL" clId="{2E8D2AC9-94AF-431C-9828-8AA3FCB19751}" dt="2025-04-02T10:09:59.565" v="54" actId="47"/>
      <pc:docMkLst>
        <pc:docMk/>
      </pc:docMkLst>
      <pc:sldChg chg="modSp mod">
        <pc:chgData name="Nicola Street" userId="ed5ac0fe-80c8-46dd-9d27-ab26c3ec86b6" providerId="ADAL" clId="{2E8D2AC9-94AF-431C-9828-8AA3FCB19751}" dt="2025-03-31T14:54:35.188" v="2" actId="5793"/>
        <pc:sldMkLst>
          <pc:docMk/>
          <pc:sldMk cId="2290395528" sldId="262"/>
        </pc:sldMkLst>
        <pc:spChg chg="mod">
          <ac:chgData name="Nicola Street" userId="ed5ac0fe-80c8-46dd-9d27-ab26c3ec86b6" providerId="ADAL" clId="{2E8D2AC9-94AF-431C-9828-8AA3FCB19751}" dt="2025-03-31T14:54:35.188" v="2" actId="5793"/>
          <ac:spMkLst>
            <pc:docMk/>
            <pc:sldMk cId="2290395528" sldId="262"/>
            <ac:spMk id="3" creationId="{18785966-1416-821C-E051-3C09147DFA90}"/>
          </ac:spMkLst>
        </pc:spChg>
      </pc:sldChg>
      <pc:sldChg chg="modSp del mod">
        <pc:chgData name="Nicola Street" userId="ed5ac0fe-80c8-46dd-9d27-ab26c3ec86b6" providerId="ADAL" clId="{2E8D2AC9-94AF-431C-9828-8AA3FCB19751}" dt="2025-04-02T10:09:57.789" v="53" actId="47"/>
        <pc:sldMkLst>
          <pc:docMk/>
          <pc:sldMk cId="232779873" sldId="265"/>
        </pc:sldMkLst>
      </pc:sldChg>
      <pc:sldChg chg="del">
        <pc:chgData name="Nicola Street" userId="ed5ac0fe-80c8-46dd-9d27-ab26c3ec86b6" providerId="ADAL" clId="{2E8D2AC9-94AF-431C-9828-8AA3FCB19751}" dt="2025-03-31T15:00:17.826" v="52" actId="2696"/>
        <pc:sldMkLst>
          <pc:docMk/>
          <pc:sldMk cId="1175152105" sldId="270"/>
        </pc:sldMkLst>
      </pc:sldChg>
      <pc:sldChg chg="modSp new del mod">
        <pc:chgData name="Nicola Street" userId="ed5ac0fe-80c8-46dd-9d27-ab26c3ec86b6" providerId="ADAL" clId="{2E8D2AC9-94AF-431C-9828-8AA3FCB19751}" dt="2025-04-02T10:09:59.565" v="54" actId="47"/>
        <pc:sldMkLst>
          <pc:docMk/>
          <pc:sldMk cId="814201480" sldId="2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4F2FBC-A6FE-4414-BEEA-56B4A70059C5}" type="datetimeFigureOut">
              <a:rPr lang="en-GB" smtClean="0"/>
              <a:t>02/04/2025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6B7DCB-7E91-42BD-89C8-0068EA8EE786}" type="slidenum">
              <a:rPr lang="en-GB" smtClean="0"/>
              <a:t>‹#›</a:t>
            </a:fld>
            <a:endParaRPr lang="en-GB"/>
          </a:p>
        </p:txBody>
      </p:sp>
    </p:spTree>
    <p:extLst>
      <p:ext uri="{BB962C8B-B14F-4D97-AF65-F5344CB8AC3E}">
        <p14:creationId xmlns:p14="http://schemas.microsoft.com/office/powerpoint/2010/main" val="3950212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greatermanchester-ca.gov.uk/what-we-do/research/research-cost-benefit-analysi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greatermanchester-ca.gov.uk/what-we-do/research/research-cost-benefit-analysi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821FE-357F-42A7-109D-1E1964C50B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6183B2-70D2-5BA5-D804-D4995E91F8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F44588-DFF6-1103-6A67-CA1944C4EF3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This is likely to be a </a:t>
            </a:r>
            <a:r>
              <a:rPr lang="en-GB" b="1"/>
              <a:t>vast under-estimation of this individuals cost to the systems as a whole</a:t>
            </a:r>
            <a:r>
              <a:rPr lang="en-GB"/>
              <a:t>. This is the best estimate based on available evidence which is an average . Where sourced from the greater Manchester combined authority </a:t>
            </a:r>
            <a:r>
              <a:rPr lang="en-GB">
                <a:hlinkClick r:id="rId3"/>
              </a:rPr>
              <a:t>Research: Cost Benefit Analysis - Greater Manchester Combined </a:t>
            </a:r>
            <a:r>
              <a:rPr lang="en-GB" err="1">
                <a:hlinkClick r:id="rId3"/>
              </a:rPr>
              <a:t>Authority</a:t>
            </a:r>
            <a:r>
              <a:rPr lang="en-GB" err="1"/>
              <a:t>This</a:t>
            </a:r>
            <a:r>
              <a:rPr lang="en-GB"/>
              <a:t> is using the fiscal costs – costs or savings that fall to public sector agencies and relate to public expenditure. </a:t>
            </a:r>
          </a:p>
          <a:p>
            <a:r>
              <a:rPr lang="en-GB"/>
              <a:t>They do not include the economic value – costs or savings that fall to individuals, employers or wider economy nor do they include the social value – wider gains to individuals and/or society, such as improvements in health and wellbeing e.g. reduced crime. </a:t>
            </a:r>
          </a:p>
        </p:txBody>
      </p:sp>
      <p:sp>
        <p:nvSpPr>
          <p:cNvPr id="4" name="Slide Number Placeholder 3">
            <a:extLst>
              <a:ext uri="{FF2B5EF4-FFF2-40B4-BE49-F238E27FC236}">
                <a16:creationId xmlns:a16="http://schemas.microsoft.com/office/drawing/2014/main" id="{CADFF665-4233-654F-FB97-73E5A2DAC104}"/>
              </a:ext>
            </a:extLst>
          </p:cNvPr>
          <p:cNvSpPr>
            <a:spLocks noGrp="1"/>
          </p:cNvSpPr>
          <p:nvPr>
            <p:ph type="sldNum" sz="quarter" idx="5"/>
          </p:nvPr>
        </p:nvSpPr>
        <p:spPr/>
        <p:txBody>
          <a:bodyPr/>
          <a:lstStyle/>
          <a:p>
            <a:fld id="{FE6B7DCB-7E91-42BD-89C8-0068EA8EE786}" type="slidenum">
              <a:rPr lang="en-GB" smtClean="0"/>
              <a:t>8</a:t>
            </a:fld>
            <a:endParaRPr lang="en-GB"/>
          </a:p>
        </p:txBody>
      </p:sp>
    </p:spTree>
    <p:extLst>
      <p:ext uri="{BB962C8B-B14F-4D97-AF65-F5344CB8AC3E}">
        <p14:creationId xmlns:p14="http://schemas.microsoft.com/office/powerpoint/2010/main" val="3878834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FE6B7DCB-7E91-42BD-89C8-0068EA8EE786}" type="slidenum">
              <a:rPr lang="en-GB" smtClean="0"/>
              <a:t>9</a:t>
            </a:fld>
            <a:endParaRPr lang="en-GB"/>
          </a:p>
        </p:txBody>
      </p:sp>
    </p:spTree>
    <p:extLst>
      <p:ext uri="{BB962C8B-B14F-4D97-AF65-F5344CB8AC3E}">
        <p14:creationId xmlns:p14="http://schemas.microsoft.com/office/powerpoint/2010/main" val="70276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This is likely to be a </a:t>
            </a:r>
            <a:r>
              <a:rPr lang="en-GB" b="1"/>
              <a:t>vast under-estimation of this individuals cost to the systems as a whole</a:t>
            </a:r>
            <a:r>
              <a:rPr lang="en-GB"/>
              <a:t>. This is the best estimate based on available evidence which is an average . Where sourced from the greater Manchester combined authority </a:t>
            </a:r>
            <a:r>
              <a:rPr lang="en-GB">
                <a:hlinkClick r:id="rId3"/>
              </a:rPr>
              <a:t>Research: Cost Benefit Analysis - Greater Manchester Combined </a:t>
            </a:r>
            <a:r>
              <a:rPr lang="en-GB" err="1">
                <a:hlinkClick r:id="rId3"/>
              </a:rPr>
              <a:t>Authority</a:t>
            </a:r>
            <a:r>
              <a:rPr lang="en-GB" err="1"/>
              <a:t>This</a:t>
            </a:r>
            <a:r>
              <a:rPr lang="en-GB"/>
              <a:t> is using the fiscal costs – costs or savings that fall to public sector agencies and relate to public expenditure. </a:t>
            </a:r>
          </a:p>
          <a:p>
            <a:r>
              <a:rPr lang="en-GB"/>
              <a:t>They do not include the economic value – costs or savings that fall to individuals, employers or wider economy nor do they include the social value – wider gains to individuals and/or society, such as improvements in health and wellbeing e.g. reduced crime. </a:t>
            </a:r>
          </a:p>
        </p:txBody>
      </p:sp>
      <p:sp>
        <p:nvSpPr>
          <p:cNvPr id="4" name="Slide Number Placeholder 3"/>
          <p:cNvSpPr>
            <a:spLocks noGrp="1"/>
          </p:cNvSpPr>
          <p:nvPr>
            <p:ph type="sldNum" sz="quarter" idx="5"/>
          </p:nvPr>
        </p:nvSpPr>
        <p:spPr/>
        <p:txBody>
          <a:bodyPr/>
          <a:lstStyle/>
          <a:p>
            <a:fld id="{FE6B7DCB-7E91-42BD-89C8-0068EA8EE786}" type="slidenum">
              <a:rPr lang="en-GB" smtClean="0"/>
              <a:t>10</a:t>
            </a:fld>
            <a:endParaRPr lang="en-GB"/>
          </a:p>
        </p:txBody>
      </p:sp>
    </p:spTree>
    <p:extLst>
      <p:ext uri="{BB962C8B-B14F-4D97-AF65-F5344CB8AC3E}">
        <p14:creationId xmlns:p14="http://schemas.microsoft.com/office/powerpoint/2010/main" val="407277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A9EA92-2914-F94A-7C8F-789BEE5E6B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6CD807-EF0A-DDF4-AE79-45EDEC9BFA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9F258D-123A-CD26-84AF-1A784BBA61B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A42D6392-772C-40DF-9385-E413E050A976}"/>
              </a:ext>
            </a:extLst>
          </p:cNvPr>
          <p:cNvSpPr>
            <a:spLocks noGrp="1"/>
          </p:cNvSpPr>
          <p:nvPr>
            <p:ph type="sldNum" sz="quarter" idx="5"/>
          </p:nvPr>
        </p:nvSpPr>
        <p:spPr/>
        <p:txBody>
          <a:bodyPr/>
          <a:lstStyle/>
          <a:p>
            <a:fld id="{FE6B7DCB-7E91-42BD-89C8-0068EA8EE786}" type="slidenum">
              <a:rPr lang="en-GB" smtClean="0"/>
              <a:t>11</a:t>
            </a:fld>
            <a:endParaRPr lang="en-GB"/>
          </a:p>
        </p:txBody>
      </p:sp>
    </p:spTree>
    <p:extLst>
      <p:ext uri="{BB962C8B-B14F-4D97-AF65-F5344CB8AC3E}">
        <p14:creationId xmlns:p14="http://schemas.microsoft.com/office/powerpoint/2010/main" val="401233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hyperlink" Target="https://assets.publishing.service.gov.uk/media/5a78a6dd40f0b63247699166/2200485.pdf"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hyperlink" Target="https://hact.org.uk/wp-content/uploads/2022/02/Mental-Health-Housing-and-the-Acute-Care-Pathway-and-economics-Final73.pdf" TargetMode="External"/><Relationship Id="rId5" Type="http://schemas.openxmlformats.org/officeDocument/2006/relationships/hyperlink" Target="https://www.greatermanchester-ca.gov.uk/what-we-do/research/research-cost-benefit-analysis/"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ssets.publishing.service.gov.uk/media/5a78a6dd40f0b63247699166/2200485.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greatermanchester-ca.gov.uk/what-we-do/research/research-cost-benefit-analysi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26470"/>
            <a:ext cx="9144000" cy="2387600"/>
          </a:xfrm>
        </p:spPr>
        <p:txBody>
          <a:bodyPr>
            <a:normAutofit/>
          </a:bodyPr>
          <a:lstStyle/>
          <a:p>
            <a:r>
              <a:rPr lang="en-US">
                <a:solidFill>
                  <a:schemeClr val="bg1"/>
                </a:solidFill>
              </a:rPr>
              <a:t>Creative Solutions Project: </a:t>
            </a:r>
            <a:br>
              <a:rPr lang="en-US">
                <a:solidFill>
                  <a:schemeClr val="bg1"/>
                </a:solidFill>
              </a:rPr>
            </a:br>
            <a:r>
              <a:rPr lang="en-US">
                <a:solidFill>
                  <a:schemeClr val="bg1"/>
                </a:solidFill>
              </a:rPr>
              <a:t>Next steps</a:t>
            </a:r>
          </a:p>
        </p:txBody>
      </p:sp>
      <p:sp>
        <p:nvSpPr>
          <p:cNvPr id="3" name="TextBox 2">
            <a:extLst>
              <a:ext uri="{FF2B5EF4-FFF2-40B4-BE49-F238E27FC236}">
                <a16:creationId xmlns:a16="http://schemas.microsoft.com/office/drawing/2014/main" id="{9813578F-6229-05AD-B47B-53C363955090}"/>
              </a:ext>
            </a:extLst>
          </p:cNvPr>
          <p:cNvSpPr txBox="1"/>
          <p:nvPr/>
        </p:nvSpPr>
        <p:spPr>
          <a:xfrm>
            <a:off x="181070" y="5748949"/>
            <a:ext cx="6473227" cy="553998"/>
          </a:xfrm>
          <a:prstGeom prst="rect">
            <a:avLst/>
          </a:prstGeom>
          <a:noFill/>
        </p:spPr>
        <p:txBody>
          <a:bodyPr wrap="square" rtlCol="0">
            <a:spAutoFit/>
          </a:bodyPr>
          <a:lstStyle/>
          <a:p>
            <a:r>
              <a:rPr lang="en-GB" sz="1000">
                <a:solidFill>
                  <a:schemeClr val="bg1"/>
                </a:solidFill>
              </a:rPr>
              <a:t>Nicola Street </a:t>
            </a:r>
          </a:p>
          <a:p>
            <a:r>
              <a:rPr lang="en-GB" sz="1000">
                <a:solidFill>
                  <a:schemeClr val="bg1"/>
                </a:solidFill>
              </a:rPr>
              <a:t>Creative Solutions Coordinator </a:t>
            </a:r>
          </a:p>
          <a:p>
            <a:r>
              <a:rPr lang="en-GB" sz="1000">
                <a:solidFill>
                  <a:schemeClr val="bg1"/>
                </a:solidFill>
              </a:rPr>
              <a:t>Creative.solutions@southglos.gov.uk</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E8F79-CF0E-BF02-1EDF-D1B30F8CBDE9}"/>
              </a:ext>
            </a:extLst>
          </p:cNvPr>
          <p:cNvSpPr>
            <a:spLocks noGrp="1"/>
          </p:cNvSpPr>
          <p:nvPr>
            <p:ph type="title"/>
          </p:nvPr>
        </p:nvSpPr>
        <p:spPr/>
        <p:txBody>
          <a:bodyPr>
            <a:normAutofit/>
          </a:bodyPr>
          <a:lstStyle/>
          <a:p>
            <a:r>
              <a:rPr lang="en-US">
                <a:solidFill>
                  <a:schemeClr val="bg1"/>
                </a:solidFill>
              </a:rPr>
              <a:t>Examples of recent cases – CD</a:t>
            </a:r>
            <a:br>
              <a:rPr lang="en-US">
                <a:solidFill>
                  <a:schemeClr val="bg1"/>
                </a:solidFill>
              </a:rPr>
            </a:br>
            <a:endParaRPr lang="en-US">
              <a:solidFill>
                <a:schemeClr val="bg1"/>
              </a:solidFill>
            </a:endParaRPr>
          </a:p>
        </p:txBody>
      </p:sp>
      <p:sp>
        <p:nvSpPr>
          <p:cNvPr id="5" name="TextBox 4">
            <a:extLst>
              <a:ext uri="{FF2B5EF4-FFF2-40B4-BE49-F238E27FC236}">
                <a16:creationId xmlns:a16="http://schemas.microsoft.com/office/drawing/2014/main" id="{F02A9B3F-87A5-A66C-3892-C25B7AB165D1}"/>
              </a:ext>
            </a:extLst>
          </p:cNvPr>
          <p:cNvSpPr txBox="1"/>
          <p:nvPr/>
        </p:nvSpPr>
        <p:spPr>
          <a:xfrm>
            <a:off x="426754" y="1120816"/>
            <a:ext cx="8327129" cy="5079789"/>
          </a:xfrm>
          <a:prstGeom prst="rect">
            <a:avLst/>
          </a:prstGeom>
          <a:noFill/>
        </p:spPr>
        <p:txBody>
          <a:bodyPr wrap="square" lIns="91440" tIns="45720" rIns="91440" bIns="45720" rtlCol="0" anchor="t">
            <a:spAutoFit/>
          </a:bodyPr>
          <a:lstStyle/>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latin typeface="Aptos"/>
                <a:cs typeface="Times New Roman"/>
              </a:rPr>
              <a:t>Complex history of past trauma including neglect and sexual assault</a:t>
            </a:r>
            <a:r>
              <a:rPr lang="en-GB" sz="1400" kern="100">
                <a:solidFill>
                  <a:schemeClr val="bg1"/>
                </a:solidFill>
                <a:latin typeface="Aptos"/>
                <a:cs typeface="Times New Roman"/>
              </a:rPr>
              <a:t> : </a:t>
            </a:r>
            <a:r>
              <a:rPr lang="en-GB" sz="1400" i="1" kern="100">
                <a:solidFill>
                  <a:schemeClr val="bg1"/>
                </a:solidFill>
                <a:latin typeface="Aptos"/>
                <a:cs typeface="Times New Roman"/>
              </a:rPr>
              <a:t>other sexual offences – average cost per incident £1,793 (1)</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latin typeface="Aptos"/>
                <a:cs typeface="Times New Roman"/>
              </a:rPr>
              <a:t>Poor mental health including; anxiety, depression, self-harm, diagnosis of emotionally unstable personality disorder and auditory and visual hallucinations </a:t>
            </a:r>
            <a:r>
              <a:rPr lang="en-GB" sz="1400" kern="100">
                <a:solidFill>
                  <a:schemeClr val="bg1"/>
                </a:solidFill>
                <a:latin typeface="Aptos"/>
                <a:cs typeface="Times New Roman"/>
              </a:rPr>
              <a:t>: </a:t>
            </a:r>
            <a:r>
              <a:rPr lang="en-GB" sz="1400" i="1" kern="100">
                <a:solidFill>
                  <a:schemeClr val="bg1"/>
                </a:solidFill>
                <a:latin typeface="Aptos"/>
                <a:cs typeface="Times New Roman"/>
              </a:rPr>
              <a:t>average cost of service provision for adults suffering from any type of mental health disorder, excluding dementia, per person per year £1,180  (NHS costs) (2)</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latin typeface="Aptos"/>
                <a:cs typeface="Times New Roman"/>
              </a:rPr>
              <a:t>Large volume of contacts to police </a:t>
            </a:r>
            <a:r>
              <a:rPr lang="en-GB" sz="1400" kern="100">
                <a:solidFill>
                  <a:schemeClr val="bg1"/>
                </a:solidFill>
                <a:latin typeface="Aptos"/>
                <a:cs typeface="Times New Roman"/>
              </a:rPr>
              <a:t> 2023 around16 incidents, 2024 around 53 most as a result of behaviours associated with poor mental health.    </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latin typeface="Aptos"/>
                <a:cs typeface="Times New Roman"/>
              </a:rPr>
              <a:t>Frequent self-harming and has been detained as an inpatient and taken to a place of safety on numerous occasions </a:t>
            </a:r>
            <a:r>
              <a:rPr lang="en-GB" sz="1400" kern="100">
                <a:solidFill>
                  <a:schemeClr val="bg1"/>
                </a:solidFill>
                <a:latin typeface="Aptos"/>
                <a:cs typeface="Times New Roman"/>
              </a:rPr>
              <a:t>: </a:t>
            </a:r>
            <a:r>
              <a:rPr lang="en-GB" sz="1400" i="1" kern="100">
                <a:solidFill>
                  <a:schemeClr val="bg1"/>
                </a:solidFill>
                <a:ea typeface="+mn-lt"/>
                <a:cs typeface="+mn-lt"/>
              </a:rPr>
              <a:t>Cluster 14: Psychotic crisis, Unit cost per occupied bed day £396.39 (3)</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latin typeface="Aptos"/>
                <a:cs typeface="Times New Roman"/>
              </a:rPr>
              <a:t>Multiple evictions due to poor mental health and associated diverse behavioural complexities being deemed as ‘high risk’ evicted from 4 accommodations in 2024, difficulties in finding housing alternative housing leading to homelessness</a:t>
            </a:r>
            <a:r>
              <a:rPr lang="en-GB" sz="1400" kern="100">
                <a:solidFill>
                  <a:schemeClr val="bg1"/>
                </a:solidFill>
                <a:latin typeface="Aptos"/>
                <a:cs typeface="Times New Roman"/>
              </a:rPr>
              <a:t> : </a:t>
            </a:r>
            <a:r>
              <a:rPr lang="en-GB" sz="1400" i="1" kern="100">
                <a:solidFill>
                  <a:schemeClr val="bg1"/>
                </a:solidFill>
                <a:latin typeface="Aptos"/>
                <a:cs typeface="Times New Roman"/>
              </a:rPr>
              <a:t> Adults living with severe multiple disadvantages (SMD) - involvement in homelessness substance misuse and criminal justice – average annual fiscal cost £26,814 (4)</a:t>
            </a:r>
          </a:p>
          <a:p>
            <a:pPr marL="34290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latin typeface="Aptos"/>
                <a:cs typeface="Times New Roman"/>
              </a:rPr>
              <a:t>Street homeless, living in a graveyard and 3 </a:t>
            </a:r>
            <a:r>
              <a:rPr lang="en-US" sz="1400" b="1" kern="100">
                <a:solidFill>
                  <a:schemeClr val="bg1"/>
                </a:solidFill>
                <a:latin typeface="Aptos"/>
                <a:cs typeface="Times New Roman"/>
              </a:rPr>
              <a:t>homeless applications</a:t>
            </a:r>
            <a:r>
              <a:rPr lang="en-US" sz="1400" kern="100">
                <a:solidFill>
                  <a:schemeClr val="bg1"/>
                </a:solidFill>
                <a:latin typeface="Aptos"/>
                <a:cs typeface="Times New Roman"/>
              </a:rPr>
              <a:t> : </a:t>
            </a:r>
            <a:r>
              <a:rPr lang="en-US" sz="1400" i="1" kern="100">
                <a:solidFill>
                  <a:schemeClr val="bg1"/>
                </a:solidFill>
                <a:latin typeface="Aptos"/>
                <a:cs typeface="Times New Roman"/>
              </a:rPr>
              <a:t>Homeless application – average one off and on-going costs associated with statutory homelessness £3,189 (5) :- The annual cost to the UK of an individual being street homeless is £24-30,000  (6)</a:t>
            </a:r>
          </a:p>
          <a:p>
            <a:pPr marL="342900" indent="-342900">
              <a:lnSpc>
                <a:spcPct val="107000"/>
              </a:lnSpc>
              <a:spcAft>
                <a:spcPts val="800"/>
              </a:spcAft>
              <a:buFont typeface="Wingdings" panose="05000000000000000000" pitchFamily="2" charset="2"/>
              <a:buChar char=""/>
              <a:tabLst>
                <a:tab pos="457200" algn="l"/>
              </a:tabLst>
            </a:pPr>
            <a:r>
              <a:rPr lang="en-US" sz="1400" kern="100">
                <a:solidFill>
                  <a:schemeClr val="bg1"/>
                </a:solidFill>
                <a:latin typeface="Aptos"/>
                <a:cs typeface="Times New Roman"/>
              </a:rPr>
              <a:t>2 years of social worker involvement. </a:t>
            </a:r>
            <a:endParaRPr lang="en-GB" sz="1400" kern="100">
              <a:solidFill>
                <a:schemeClr val="bg1"/>
              </a:solidFill>
              <a:latin typeface="Aptos"/>
              <a:cs typeface="Times New Roman"/>
            </a:endParaRPr>
          </a:p>
        </p:txBody>
      </p:sp>
      <p:sp>
        <p:nvSpPr>
          <p:cNvPr id="6" name="TextBox 5">
            <a:extLst>
              <a:ext uri="{FF2B5EF4-FFF2-40B4-BE49-F238E27FC236}">
                <a16:creationId xmlns:a16="http://schemas.microsoft.com/office/drawing/2014/main" id="{A308B446-8DE0-879F-4A10-B570274577AB}"/>
              </a:ext>
            </a:extLst>
          </p:cNvPr>
          <p:cNvSpPr txBox="1"/>
          <p:nvPr/>
        </p:nvSpPr>
        <p:spPr>
          <a:xfrm>
            <a:off x="9211552" y="1720958"/>
            <a:ext cx="2746531" cy="4104650"/>
          </a:xfrm>
          <a:prstGeom prst="rect">
            <a:avLst/>
          </a:prstGeom>
          <a:noFill/>
          <a:ln>
            <a:solidFill>
              <a:schemeClr val="bg2"/>
            </a:solidFill>
          </a:ln>
        </p:spPr>
        <p:txBody>
          <a:bodyPr wrap="square" rtlCol="0">
            <a:spAutoFit/>
          </a:bodyPr>
          <a:lstStyle/>
          <a:p>
            <a:pPr>
              <a:lnSpc>
                <a:spcPct val="107000"/>
              </a:lnSpc>
              <a:spcAft>
                <a:spcPts val="800"/>
              </a:spcAft>
            </a:pPr>
            <a:r>
              <a:rPr lang="en-US" sz="14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These are best estimates based on the </a:t>
            </a:r>
            <a:r>
              <a:rPr lang="en-US" sz="1400" kern="100">
                <a:solidFill>
                  <a:schemeClr val="bg1"/>
                </a:solidFill>
                <a:effectLst/>
                <a:ea typeface="Aptos" panose="020B0004020202020204" pitchFamily="34" charset="0"/>
                <a:cs typeface="Times New Roman" panose="02020603050405020304" pitchFamily="18" charset="0"/>
              </a:rPr>
              <a:t>below sources, </a:t>
            </a:r>
            <a:r>
              <a:rPr lang="en-GB" sz="1400">
                <a:solidFill>
                  <a:schemeClr val="bg1"/>
                </a:solidFill>
              </a:rPr>
              <a:t>this is likely to be a </a:t>
            </a:r>
            <a:r>
              <a:rPr lang="en-GB" sz="1400" b="1">
                <a:solidFill>
                  <a:schemeClr val="bg1"/>
                </a:solidFill>
              </a:rPr>
              <a:t>considerable </a:t>
            </a:r>
            <a:r>
              <a:rPr lang="en-GB" sz="1400">
                <a:solidFill>
                  <a:schemeClr val="bg1"/>
                </a:solidFill>
              </a:rPr>
              <a:t>underestimation due to the high complexity and intersectionality of this case</a:t>
            </a:r>
            <a:endParaRPr lang="en-GB" sz="1400" kern="100">
              <a:solidFill>
                <a:schemeClr val="bg1"/>
              </a:solidFill>
              <a:effectLst/>
              <a:ea typeface="Aptos" panose="020B0004020202020204" pitchFamily="34" charset="0"/>
              <a:cs typeface="Times New Roman" panose="02020603050405020304" pitchFamily="18" charset="0"/>
            </a:endParaRPr>
          </a:p>
          <a:p>
            <a:pPr>
              <a:lnSpc>
                <a:spcPct val="107000"/>
              </a:lnSpc>
              <a:spcAft>
                <a:spcPts val="800"/>
              </a:spcAft>
            </a:pPr>
            <a:r>
              <a:rPr lang="en-GB" sz="1400" u="sng" kern="100">
                <a:solidFill>
                  <a:schemeClr val="bg1"/>
                </a:solidFill>
                <a:effectLst/>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1,2,4,5: Research: Cost Benefit Analysis - Greater Manchester Combined Authority</a:t>
            </a:r>
            <a:endParaRPr lang="en-GB" sz="1400" u="sng" kern="100">
              <a:solidFill>
                <a:schemeClr val="bg1"/>
              </a:solidFill>
              <a:effectLst/>
              <a:ea typeface="Aptos" panose="020B0004020202020204" pitchFamily="34" charset="0"/>
              <a:cs typeface="Times New Roman" panose="02020603050405020304" pitchFamily="18" charset="0"/>
            </a:endParaRPr>
          </a:p>
          <a:p>
            <a:pPr>
              <a:lnSpc>
                <a:spcPct val="107000"/>
              </a:lnSpc>
              <a:spcAft>
                <a:spcPts val="800"/>
              </a:spcAft>
            </a:pPr>
            <a:r>
              <a:rPr lang="en-GB" sz="1400">
                <a:solidFill>
                  <a:schemeClr val="bg1"/>
                </a:solidFill>
                <a:hlinkClick r:id="rId6">
                  <a:extLst>
                    <a:ext uri="{A12FA001-AC4F-418D-AE19-62706E023703}">
                      <ahyp:hlinkClr xmlns:ahyp="http://schemas.microsoft.com/office/drawing/2018/hyperlinkcolor" val="tx"/>
                    </a:ext>
                  </a:extLst>
                </a:hlinkClick>
              </a:rPr>
              <a:t>3: Microsoft Word - Mental Health Housing and the Acute Care Pathway and economics V2[2].docx</a:t>
            </a:r>
            <a:endParaRPr lang="en-GB" sz="1400" kern="100">
              <a:solidFill>
                <a:schemeClr val="bg1"/>
              </a:solidFill>
              <a:effectLst/>
              <a:ea typeface="Aptos" panose="020B0004020202020204" pitchFamily="34" charset="0"/>
              <a:cs typeface="Times New Roman" panose="02020603050405020304" pitchFamily="18" charset="0"/>
            </a:endParaRPr>
          </a:p>
          <a:p>
            <a:r>
              <a:rPr lang="en-GB" sz="1400" u="sng" kern="100">
                <a:solidFill>
                  <a:schemeClr val="bg1"/>
                </a:solidFill>
                <a:ea typeface="Aptos" panose="020B000402020202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6: Evidence review of the costs of homelessness</a:t>
            </a:r>
            <a:endParaRPr lang="en-GB" sz="1400" kern="100">
              <a:solidFill>
                <a:schemeClr val="bg1"/>
              </a:solidFill>
              <a:ea typeface="Aptos" panose="020B0004020202020204" pitchFamily="34" charset="0"/>
              <a:cs typeface="Times New Roman" panose="02020603050405020304" pitchFamily="18" charset="0"/>
            </a:endParaRPr>
          </a:p>
          <a:p>
            <a:endParaRPr lang="en-GB"/>
          </a:p>
        </p:txBody>
      </p:sp>
    </p:spTree>
    <p:extLst>
      <p:ext uri="{BB962C8B-B14F-4D97-AF65-F5344CB8AC3E}">
        <p14:creationId xmlns:p14="http://schemas.microsoft.com/office/powerpoint/2010/main" val="256085149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a:extLst>
            <a:ext uri="{FF2B5EF4-FFF2-40B4-BE49-F238E27FC236}">
              <a16:creationId xmlns:a16="http://schemas.microsoft.com/office/drawing/2014/main" id="{FFB47D96-90C0-2E4C-464A-2B2B56BAF1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21BD87-5910-15A8-3BDE-C76335F32995}"/>
              </a:ext>
            </a:extLst>
          </p:cNvPr>
          <p:cNvSpPr>
            <a:spLocks noGrp="1"/>
          </p:cNvSpPr>
          <p:nvPr>
            <p:ph type="title"/>
          </p:nvPr>
        </p:nvSpPr>
        <p:spPr/>
        <p:txBody>
          <a:bodyPr/>
          <a:lstStyle/>
          <a:p>
            <a:r>
              <a:rPr lang="en-US">
                <a:solidFill>
                  <a:schemeClr val="bg1"/>
                </a:solidFill>
              </a:rPr>
              <a:t>CD outcome following CSB</a:t>
            </a:r>
          </a:p>
        </p:txBody>
      </p:sp>
      <p:sp>
        <p:nvSpPr>
          <p:cNvPr id="3" name="Content Placeholder 2">
            <a:extLst>
              <a:ext uri="{FF2B5EF4-FFF2-40B4-BE49-F238E27FC236}">
                <a16:creationId xmlns:a16="http://schemas.microsoft.com/office/drawing/2014/main" id="{9D2729AD-5FA5-DB09-39E4-C821E3DB66DD}"/>
              </a:ext>
            </a:extLst>
          </p:cNvPr>
          <p:cNvSpPr>
            <a:spLocks noGrp="1" noRot="1" noMove="1" noResize="1" noEditPoints="1" noAdjustHandles="1" noChangeArrowheads="1" noChangeShapeType="1"/>
          </p:cNvSpPr>
          <p:nvPr>
            <p:ph idx="1"/>
          </p:nvPr>
        </p:nvSpPr>
        <p:spPr>
          <a:xfrm>
            <a:off x="478465" y="1318437"/>
            <a:ext cx="11334307" cy="4858526"/>
          </a:xfrm>
        </p:spPr>
        <p:txBody>
          <a:bodyPr vert="horz" lIns="91440" tIns="45720" rIns="91440" bIns="45720" rtlCol="0" anchor="t">
            <a:noAutofit/>
          </a:bodyPr>
          <a:lstStyle/>
          <a:p>
            <a:pPr marL="0" indent="0">
              <a:lnSpc>
                <a:spcPct val="107000"/>
              </a:lnSpc>
              <a:spcAft>
                <a:spcPts val="800"/>
              </a:spcAft>
              <a:buNone/>
              <a:tabLst>
                <a:tab pos="457200" algn="l"/>
              </a:tabLst>
            </a:pPr>
            <a:endParaRPr lang="en-GB" sz="1800" kern="100">
              <a:solidFill>
                <a:schemeClr val="bg1"/>
              </a:solidFill>
              <a:effectLst/>
              <a:ea typeface="Aptos" panose="020B0004020202020204" pitchFamily="34" charset="0"/>
              <a:cs typeface="Times New Roman" panose="02020603050405020304" pitchFamily="18" charset="0"/>
            </a:endParaRPr>
          </a:p>
          <a:p>
            <a:pPr>
              <a:lnSpc>
                <a:spcPct val="107000"/>
              </a:lnSpc>
              <a:spcAft>
                <a:spcPts val="800"/>
              </a:spcAft>
            </a:pPr>
            <a:r>
              <a:rPr lang="en-GB" sz="1800" kern="100">
                <a:solidFill>
                  <a:schemeClr val="bg1"/>
                </a:solidFill>
                <a:effectLst/>
                <a:ea typeface="Aptos" panose="020B0004020202020204" pitchFamily="34" charset="0"/>
                <a:cs typeface="Times New Roman"/>
              </a:rPr>
              <a:t>Colleagues from </a:t>
            </a:r>
            <a:r>
              <a:rPr lang="en-GB" sz="1800" b="1" kern="100">
                <a:solidFill>
                  <a:schemeClr val="bg1"/>
                </a:solidFill>
                <a:effectLst/>
                <a:ea typeface="Aptos" panose="020B0004020202020204" pitchFamily="34" charset="0"/>
                <a:cs typeface="Times New Roman"/>
              </a:rPr>
              <a:t>Bristol AWP agreed to take a flexible approach</a:t>
            </a:r>
            <a:r>
              <a:rPr lang="en-GB" sz="1800" kern="100">
                <a:solidFill>
                  <a:schemeClr val="bg1"/>
                </a:solidFill>
                <a:effectLst/>
                <a:ea typeface="Aptos" panose="020B0004020202020204" pitchFamily="34" charset="0"/>
                <a:cs typeface="Times New Roman"/>
              </a:rPr>
              <a:t> to support relationship building to bring CD back into the appropriate structured clinical pathway now regularly engaging with support sessions. </a:t>
            </a:r>
          </a:p>
          <a:p>
            <a:pPr>
              <a:lnSpc>
                <a:spcPct val="107000"/>
              </a:lnSpc>
              <a:spcAft>
                <a:spcPts val="800"/>
              </a:spcAft>
            </a:pPr>
            <a:r>
              <a:rPr lang="en-GB" sz="1800" b="1" kern="100">
                <a:solidFill>
                  <a:schemeClr val="bg1"/>
                </a:solidFill>
                <a:effectLst/>
                <a:ea typeface="Aptos" panose="020B0004020202020204" pitchFamily="34" charset="0"/>
                <a:cs typeface="Times New Roman"/>
              </a:rPr>
              <a:t>Specialist </a:t>
            </a:r>
            <a:r>
              <a:rPr lang="en-GB" sz="1800" b="1" kern="100">
                <a:solidFill>
                  <a:schemeClr val="bg1"/>
                </a:solidFill>
                <a:ea typeface="Aptos" panose="020B0004020202020204" pitchFamily="34" charset="0"/>
                <a:cs typeface="Times New Roman"/>
              </a:rPr>
              <a:t>P</a:t>
            </a:r>
            <a:r>
              <a:rPr lang="en-GB" sz="1800" b="1" kern="100">
                <a:solidFill>
                  <a:schemeClr val="bg1"/>
                </a:solidFill>
                <a:effectLst/>
                <a:ea typeface="Aptos" panose="020B0004020202020204" pitchFamily="34" charset="0"/>
                <a:cs typeface="Times New Roman"/>
              </a:rPr>
              <a:t>H Housing practitioner worked across the system to identify and source </a:t>
            </a:r>
            <a:r>
              <a:rPr lang="en-GB" sz="1800" b="1" kern="100">
                <a:solidFill>
                  <a:schemeClr val="bg1"/>
                </a:solidFill>
                <a:ea typeface="Aptos" panose="020B0004020202020204" pitchFamily="34" charset="0"/>
                <a:cs typeface="Times New Roman"/>
              </a:rPr>
              <a:t>specialist</a:t>
            </a:r>
            <a:r>
              <a:rPr lang="en-GB" sz="1800" b="1" kern="100">
                <a:solidFill>
                  <a:schemeClr val="bg1"/>
                </a:solidFill>
                <a:effectLst/>
                <a:ea typeface="Aptos" panose="020B0004020202020204" pitchFamily="34" charset="0"/>
                <a:cs typeface="Times New Roman"/>
              </a:rPr>
              <a:t> supported living who specialise in Mental health</a:t>
            </a:r>
            <a:r>
              <a:rPr lang="en-GB" sz="1800" kern="100">
                <a:solidFill>
                  <a:schemeClr val="bg1"/>
                </a:solidFill>
                <a:effectLst/>
                <a:ea typeface="Aptos" panose="020B0004020202020204" pitchFamily="34" charset="0"/>
                <a:cs typeface="Times New Roman"/>
              </a:rPr>
              <a:t>, this has enabled CD to have stable housing and support from staff who understand and work with CD in a trauma informed way as such CD is now learning independent skills which will enable them to live independently in the future, gaining more confidence in accessing the community and services which will support their physical and mental wellbeing. </a:t>
            </a:r>
            <a:endParaRPr lang="en-GB" sz="1800" kern="100">
              <a:solidFill>
                <a:schemeClr val="bg1"/>
              </a:solidFill>
              <a:ea typeface="Aptos" panose="020B0004020202020204" pitchFamily="34" charset="0"/>
              <a:cs typeface="Times New Roman"/>
            </a:endParaRPr>
          </a:p>
          <a:p>
            <a:pPr>
              <a:lnSpc>
                <a:spcPct val="107000"/>
              </a:lnSpc>
              <a:spcAft>
                <a:spcPts val="800"/>
              </a:spcAft>
            </a:pPr>
            <a:r>
              <a:rPr lang="en-GB" sz="1800" kern="100">
                <a:solidFill>
                  <a:schemeClr val="bg1"/>
                </a:solidFill>
                <a:effectLst/>
                <a:ea typeface="Aptos" panose="020B0004020202020204" pitchFamily="34" charset="0"/>
                <a:cs typeface="Times New Roman"/>
              </a:rPr>
              <a:t>CD has had intensive social work involvement for 2 years following on from the above CD no longer requires this level of input, SW has completed a review of CD’s care and support and CD is due for a review in 1 year. </a:t>
            </a:r>
          </a:p>
          <a:p>
            <a:pPr>
              <a:lnSpc>
                <a:spcPct val="107000"/>
              </a:lnSpc>
              <a:spcAft>
                <a:spcPts val="800"/>
              </a:spcAft>
            </a:pPr>
            <a:r>
              <a:rPr lang="en-GB" sz="1800" kern="100">
                <a:solidFill>
                  <a:schemeClr val="bg1"/>
                </a:solidFill>
                <a:effectLst/>
                <a:ea typeface="Aptos" panose="020B0004020202020204" pitchFamily="34" charset="0"/>
                <a:cs typeface="Times New Roman"/>
              </a:rPr>
              <a:t>There has been no further contacts with police</a:t>
            </a:r>
            <a:endParaRPr lang="en-GB" sz="1800" kern="100">
              <a:solidFill>
                <a:schemeClr val="bg1"/>
              </a:solidFill>
              <a:ea typeface="Aptos" panose="020B0004020202020204" pitchFamily="34" charset="0"/>
              <a:cs typeface="Times New Roman"/>
            </a:endParaRPr>
          </a:p>
          <a:p>
            <a:pPr>
              <a:lnSpc>
                <a:spcPct val="107000"/>
              </a:lnSpc>
              <a:spcAft>
                <a:spcPts val="800"/>
              </a:spcAft>
            </a:pPr>
            <a:r>
              <a:rPr lang="en-GB" sz="1800">
                <a:solidFill>
                  <a:schemeClr val="bg1"/>
                </a:solidFill>
              </a:rPr>
              <a:t>No new mental health crisis calls, or emergency interventions have occurred.</a:t>
            </a:r>
            <a:endParaRPr lang="en-GB" sz="1800" kern="100">
              <a:solidFill>
                <a:schemeClr val="bg1"/>
              </a:solidFill>
              <a:effectLst/>
              <a:ea typeface="Aptos" panose="020B0004020202020204" pitchFamily="34" charset="0"/>
              <a:cs typeface="Times New Roman"/>
            </a:endParaRPr>
          </a:p>
        </p:txBody>
      </p:sp>
    </p:spTree>
    <p:extLst>
      <p:ext uri="{BB962C8B-B14F-4D97-AF65-F5344CB8AC3E}">
        <p14:creationId xmlns:p14="http://schemas.microsoft.com/office/powerpoint/2010/main" val="331569438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27E2-F420-BE1C-F619-B5066B3BDB6B}"/>
              </a:ext>
            </a:extLst>
          </p:cNvPr>
          <p:cNvSpPr>
            <a:spLocks noGrp="1"/>
          </p:cNvSpPr>
          <p:nvPr>
            <p:ph type="title"/>
          </p:nvPr>
        </p:nvSpPr>
        <p:spPr/>
        <p:txBody>
          <a:bodyPr/>
          <a:lstStyle/>
          <a:p>
            <a:r>
              <a:rPr lang="en-US">
                <a:solidFill>
                  <a:schemeClr val="bg1"/>
                </a:solidFill>
              </a:rPr>
              <a:t>Next steps and the future</a:t>
            </a:r>
          </a:p>
        </p:txBody>
      </p:sp>
      <p:sp>
        <p:nvSpPr>
          <p:cNvPr id="3" name="Content Placeholder 2">
            <a:extLst>
              <a:ext uri="{FF2B5EF4-FFF2-40B4-BE49-F238E27FC236}">
                <a16:creationId xmlns:a16="http://schemas.microsoft.com/office/drawing/2014/main" id="{18785966-1416-821C-E051-3C09147DFA90}"/>
              </a:ext>
            </a:extLst>
          </p:cNvPr>
          <p:cNvSpPr>
            <a:spLocks noGrp="1"/>
          </p:cNvSpPr>
          <p:nvPr>
            <p:ph idx="1"/>
          </p:nvPr>
        </p:nvSpPr>
        <p:spPr>
          <a:xfrm>
            <a:off x="538843" y="1684624"/>
            <a:ext cx="10814957" cy="4492339"/>
          </a:xfrm>
        </p:spPr>
        <p:txBody>
          <a:bodyPr vert="horz" lIns="91440" tIns="45720" rIns="91440" bIns="45720" rtlCol="0" anchor="t">
            <a:normAutofit/>
          </a:bodyPr>
          <a:lstStyle/>
          <a:p>
            <a:pPr marL="0" indent="0">
              <a:buNone/>
            </a:pPr>
            <a:endParaRPr lang="en-US" sz="3200">
              <a:solidFill>
                <a:schemeClr val="bg1"/>
              </a:solidFill>
              <a:latin typeface="Calibri"/>
              <a:ea typeface="Calibri"/>
              <a:cs typeface="Calibri"/>
            </a:endParaRPr>
          </a:p>
          <a:p>
            <a:r>
              <a:rPr lang="en-US" sz="3200">
                <a:solidFill>
                  <a:schemeClr val="bg1"/>
                </a:solidFill>
                <a:latin typeface="Calibri"/>
                <a:ea typeface="Calibri"/>
                <a:cs typeface="Calibri"/>
              </a:rPr>
              <a:t>How will you embed learning and creative practice for the practitioners in your teams? </a:t>
            </a:r>
          </a:p>
          <a:p>
            <a:endParaRPr lang="en-US" sz="3200">
              <a:solidFill>
                <a:schemeClr val="bg1"/>
              </a:solidFill>
              <a:latin typeface="Calibri"/>
              <a:ea typeface="Calibri"/>
              <a:cs typeface="Calibri"/>
            </a:endParaRPr>
          </a:p>
          <a:p>
            <a:r>
              <a:rPr lang="en-US" sz="3200">
                <a:solidFill>
                  <a:schemeClr val="bg1"/>
                </a:solidFill>
                <a:latin typeface="Calibri"/>
                <a:ea typeface="Calibri"/>
                <a:cs typeface="Calibri"/>
              </a:rPr>
              <a:t>How will you systematically address system blocks and thematic issues to allow for creative solutions?</a:t>
            </a:r>
          </a:p>
          <a:p>
            <a:endParaRPr lang="en-US" sz="2400" i="1">
              <a:solidFill>
                <a:srgbClr val="FFFFFF"/>
              </a:solidFill>
              <a:latin typeface="Calibri"/>
              <a:ea typeface="Calibri"/>
              <a:cs typeface="Calibri"/>
            </a:endParaRPr>
          </a:p>
          <a:p>
            <a:endParaRPr lang="en-US" sz="2400">
              <a:solidFill>
                <a:srgbClr val="FFFFFF"/>
              </a:solidFill>
              <a:latin typeface="Calibri"/>
              <a:ea typeface="Calibri"/>
              <a:cs typeface="Calibri"/>
            </a:endParaRPr>
          </a:p>
          <a:p>
            <a:pPr marL="0" indent="0">
              <a:buNone/>
            </a:pPr>
            <a:endParaRPr lang="en-US">
              <a:solidFill>
                <a:srgbClr val="FFFFFF"/>
              </a:solidFill>
              <a:latin typeface="Calibri"/>
              <a:ea typeface="Calibri"/>
              <a:cs typeface="Calibri"/>
            </a:endParaRPr>
          </a:p>
          <a:p>
            <a:endParaRPr lang="en-US">
              <a:solidFill>
                <a:srgbClr val="000000"/>
              </a:solidFill>
              <a:latin typeface="Aptos" panose="020B0004020202020204"/>
              <a:ea typeface="Calibri"/>
              <a:cs typeface="Calibri"/>
            </a:endParaRPr>
          </a:p>
        </p:txBody>
      </p:sp>
    </p:spTree>
    <p:extLst>
      <p:ext uri="{BB962C8B-B14F-4D97-AF65-F5344CB8AC3E}">
        <p14:creationId xmlns:p14="http://schemas.microsoft.com/office/powerpoint/2010/main" val="2290395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73D38-6569-F71D-18B0-8875BC79CC79}"/>
              </a:ext>
            </a:extLst>
          </p:cNvPr>
          <p:cNvSpPr>
            <a:spLocks noGrp="1"/>
          </p:cNvSpPr>
          <p:nvPr>
            <p:ph type="title"/>
          </p:nvPr>
        </p:nvSpPr>
        <p:spPr/>
        <p:txBody>
          <a:bodyPr/>
          <a:lstStyle/>
          <a:p>
            <a:r>
              <a:rPr lang="en-US">
                <a:solidFill>
                  <a:schemeClr val="bg1"/>
                </a:solidFill>
              </a:rPr>
              <a:t>Key themes from evaluation</a:t>
            </a:r>
          </a:p>
        </p:txBody>
      </p:sp>
      <p:sp>
        <p:nvSpPr>
          <p:cNvPr id="3" name="Content Placeholder 2">
            <a:extLst>
              <a:ext uri="{FF2B5EF4-FFF2-40B4-BE49-F238E27FC236}">
                <a16:creationId xmlns:a16="http://schemas.microsoft.com/office/drawing/2014/main" id="{68A88924-8544-AFFA-A6D2-20C8162CC65E}"/>
              </a:ext>
            </a:extLst>
          </p:cNvPr>
          <p:cNvSpPr>
            <a:spLocks noGrp="1"/>
          </p:cNvSpPr>
          <p:nvPr>
            <p:ph idx="1"/>
          </p:nvPr>
        </p:nvSpPr>
        <p:spPr>
          <a:xfrm>
            <a:off x="838200" y="1825625"/>
            <a:ext cx="3639239" cy="4388060"/>
          </a:xfrm>
        </p:spPr>
        <p:txBody>
          <a:bodyPr vert="horz" lIns="91440" tIns="45720" rIns="91440" bIns="45720" rtlCol="0" anchor="t">
            <a:normAutofit/>
          </a:bodyPr>
          <a:lstStyle/>
          <a:p>
            <a:r>
              <a:rPr lang="en-US">
                <a:solidFill>
                  <a:schemeClr val="bg1"/>
                </a:solidFill>
              </a:rPr>
              <a:t>Engagement with the project:</a:t>
            </a:r>
          </a:p>
          <a:p>
            <a:pPr lvl="1">
              <a:buFont typeface="Courier New" panose="020B0604020202020204" pitchFamily="34" charset="0"/>
              <a:buChar char="o"/>
            </a:pPr>
            <a:r>
              <a:rPr lang="en-US">
                <a:solidFill>
                  <a:schemeClr val="bg1"/>
                </a:solidFill>
              </a:rPr>
              <a:t>Sept 2022-March 2024: 47 referrals, 9 cases discussed at CSB</a:t>
            </a:r>
          </a:p>
          <a:p>
            <a:pPr lvl="1">
              <a:buFont typeface="Courier New" panose="020B0604020202020204" pitchFamily="34" charset="0"/>
              <a:buChar char="o"/>
            </a:pPr>
            <a:r>
              <a:rPr lang="en-US">
                <a:solidFill>
                  <a:schemeClr val="bg1"/>
                </a:solidFill>
              </a:rPr>
              <a:t>Broad range of organisations represented at board level</a:t>
            </a:r>
          </a:p>
          <a:p>
            <a:pPr lvl="1">
              <a:buFont typeface="Courier New" panose="020B0604020202020204" pitchFamily="34" charset="0"/>
              <a:buChar char="o"/>
            </a:pPr>
            <a:endParaRPr lang="en-US">
              <a:solidFill>
                <a:schemeClr val="bg1"/>
              </a:solidFill>
            </a:endParaRPr>
          </a:p>
          <a:p>
            <a:endParaRPr lang="en-US">
              <a:solidFill>
                <a:schemeClr val="bg1"/>
              </a:solidFill>
            </a:endParaRPr>
          </a:p>
          <a:p>
            <a:endParaRPr lang="en-US">
              <a:solidFill>
                <a:schemeClr val="bg1"/>
              </a:solidFill>
            </a:endParaRPr>
          </a:p>
        </p:txBody>
      </p:sp>
      <p:pic>
        <p:nvPicPr>
          <p:cNvPr id="6" name="Picture 5" descr="A group of hexagons with different colored hexagons&#10;&#10;AWP, South Glos Council, Social Care, Citizens advice, DHI, Police, Third sector, Housing, ICB, Sirona, Probation">
            <a:extLst>
              <a:ext uri="{FF2B5EF4-FFF2-40B4-BE49-F238E27FC236}">
                <a16:creationId xmlns:a16="http://schemas.microsoft.com/office/drawing/2014/main" id="{5FB684AB-4AD1-F7FC-BCDB-C723BFEBFAAF}"/>
              </a:ext>
            </a:extLst>
          </p:cNvPr>
          <p:cNvPicPr>
            <a:picLocks noChangeAspect="1"/>
          </p:cNvPicPr>
          <p:nvPr/>
        </p:nvPicPr>
        <p:blipFill>
          <a:blip r:embed="rId2"/>
          <a:stretch>
            <a:fillRect/>
          </a:stretch>
        </p:blipFill>
        <p:spPr>
          <a:xfrm>
            <a:off x="4973312" y="1271874"/>
            <a:ext cx="6385881" cy="5067070"/>
          </a:xfrm>
          <a:prstGeom prst="rect">
            <a:avLst/>
          </a:prstGeom>
        </p:spPr>
      </p:pic>
    </p:spTree>
    <p:extLst>
      <p:ext uri="{BB962C8B-B14F-4D97-AF65-F5344CB8AC3E}">
        <p14:creationId xmlns:p14="http://schemas.microsoft.com/office/powerpoint/2010/main" val="1772446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BD7D2-400E-EAD7-D03E-65B26EC42CB4}"/>
              </a:ext>
            </a:extLst>
          </p:cNvPr>
          <p:cNvSpPr>
            <a:spLocks noGrp="1"/>
          </p:cNvSpPr>
          <p:nvPr>
            <p:ph type="title"/>
          </p:nvPr>
        </p:nvSpPr>
        <p:spPr/>
        <p:txBody>
          <a:bodyPr/>
          <a:lstStyle/>
          <a:p>
            <a:r>
              <a:rPr lang="en-US">
                <a:solidFill>
                  <a:schemeClr val="bg1"/>
                </a:solidFill>
              </a:rPr>
              <a:t>Referral sources</a:t>
            </a:r>
          </a:p>
        </p:txBody>
      </p:sp>
      <p:pic>
        <p:nvPicPr>
          <p:cNvPr id="4" name="Content Placeholder 3">
            <a:extLst>
              <a:ext uri="{FF2B5EF4-FFF2-40B4-BE49-F238E27FC236}">
                <a16:creationId xmlns:a16="http://schemas.microsoft.com/office/drawing/2014/main" id="{218D876F-E21F-5E84-5FA7-0C83B689DC8F}"/>
              </a:ext>
            </a:extLst>
          </p:cNvPr>
          <p:cNvPicPr>
            <a:picLocks noGrp="1" noChangeAspect="1"/>
          </p:cNvPicPr>
          <p:nvPr>
            <p:ph idx="1"/>
          </p:nvPr>
        </p:nvPicPr>
        <p:blipFill>
          <a:blip r:embed="rId2"/>
          <a:stretch>
            <a:fillRect/>
          </a:stretch>
        </p:blipFill>
        <p:spPr>
          <a:xfrm>
            <a:off x="2328862" y="1454037"/>
            <a:ext cx="7153275" cy="4305300"/>
          </a:xfrm>
        </p:spPr>
      </p:pic>
    </p:spTree>
    <p:extLst>
      <p:ext uri="{BB962C8B-B14F-4D97-AF65-F5344CB8AC3E}">
        <p14:creationId xmlns:p14="http://schemas.microsoft.com/office/powerpoint/2010/main" val="1209392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54FD-30AC-9FF9-E728-B3223213C91F}"/>
              </a:ext>
            </a:extLst>
          </p:cNvPr>
          <p:cNvSpPr>
            <a:spLocks noGrp="1"/>
          </p:cNvSpPr>
          <p:nvPr>
            <p:ph type="title"/>
          </p:nvPr>
        </p:nvSpPr>
        <p:spPr/>
        <p:txBody>
          <a:bodyPr/>
          <a:lstStyle/>
          <a:p>
            <a:r>
              <a:rPr lang="en-US">
                <a:solidFill>
                  <a:schemeClr val="bg1"/>
                </a:solidFill>
              </a:rPr>
              <a:t>Reason for referral: area of concern</a:t>
            </a:r>
          </a:p>
        </p:txBody>
      </p:sp>
      <p:graphicFrame>
        <p:nvGraphicFramePr>
          <p:cNvPr id="5" name="Content Placeholder 4">
            <a:extLst>
              <a:ext uri="{FF2B5EF4-FFF2-40B4-BE49-F238E27FC236}">
                <a16:creationId xmlns:a16="http://schemas.microsoft.com/office/drawing/2014/main" id="{AECB54F7-3F0A-4AB3-9FAE-34F9B4C259A2}"/>
              </a:ext>
            </a:extLst>
          </p:cNvPr>
          <p:cNvGraphicFramePr>
            <a:graphicFrameLocks noGrp="1"/>
          </p:cNvGraphicFramePr>
          <p:nvPr>
            <p:ph idx="1"/>
            <p:extLst>
              <p:ext uri="{D42A27DB-BD31-4B8C-83A1-F6EECF244321}">
                <p14:modId xmlns:p14="http://schemas.microsoft.com/office/powerpoint/2010/main" val="294501303"/>
              </p:ext>
            </p:extLst>
          </p:nvPr>
        </p:nvGraphicFramePr>
        <p:xfrm>
          <a:off x="838200" y="1354305"/>
          <a:ext cx="10515598" cy="881716"/>
        </p:xfrm>
        <a:graphic>
          <a:graphicData uri="http://schemas.openxmlformats.org/drawingml/2006/table">
            <a:tbl>
              <a:tblPr bandRow="1">
                <a:tableStyleId>{5C22544A-7EE6-4342-B048-85BDC9FD1C3A}</a:tableStyleId>
              </a:tblPr>
              <a:tblGrid>
                <a:gridCol w="1858649">
                  <a:extLst>
                    <a:ext uri="{9D8B030D-6E8A-4147-A177-3AD203B41FA5}">
                      <a16:colId xmlns:a16="http://schemas.microsoft.com/office/drawing/2014/main" val="4102505682"/>
                    </a:ext>
                  </a:extLst>
                </a:gridCol>
                <a:gridCol w="1155376">
                  <a:extLst>
                    <a:ext uri="{9D8B030D-6E8A-4147-A177-3AD203B41FA5}">
                      <a16:colId xmlns:a16="http://schemas.microsoft.com/office/drawing/2014/main" val="3844317774"/>
                    </a:ext>
                  </a:extLst>
                </a:gridCol>
                <a:gridCol w="1306077">
                  <a:extLst>
                    <a:ext uri="{9D8B030D-6E8A-4147-A177-3AD203B41FA5}">
                      <a16:colId xmlns:a16="http://schemas.microsoft.com/office/drawing/2014/main" val="1783576532"/>
                    </a:ext>
                  </a:extLst>
                </a:gridCol>
                <a:gridCol w="1272588">
                  <a:extLst>
                    <a:ext uri="{9D8B030D-6E8A-4147-A177-3AD203B41FA5}">
                      <a16:colId xmlns:a16="http://schemas.microsoft.com/office/drawing/2014/main" val="1941310737"/>
                    </a:ext>
                  </a:extLst>
                </a:gridCol>
                <a:gridCol w="1172121">
                  <a:extLst>
                    <a:ext uri="{9D8B030D-6E8A-4147-A177-3AD203B41FA5}">
                      <a16:colId xmlns:a16="http://schemas.microsoft.com/office/drawing/2014/main" val="1844384861"/>
                    </a:ext>
                  </a:extLst>
                </a:gridCol>
                <a:gridCol w="1373056">
                  <a:extLst>
                    <a:ext uri="{9D8B030D-6E8A-4147-A177-3AD203B41FA5}">
                      <a16:colId xmlns:a16="http://schemas.microsoft.com/office/drawing/2014/main" val="2977197190"/>
                    </a:ext>
                  </a:extLst>
                </a:gridCol>
                <a:gridCol w="1373056">
                  <a:extLst>
                    <a:ext uri="{9D8B030D-6E8A-4147-A177-3AD203B41FA5}">
                      <a16:colId xmlns:a16="http://schemas.microsoft.com/office/drawing/2014/main" val="2037379605"/>
                    </a:ext>
                  </a:extLst>
                </a:gridCol>
                <a:gridCol w="1004675">
                  <a:extLst>
                    <a:ext uri="{9D8B030D-6E8A-4147-A177-3AD203B41FA5}">
                      <a16:colId xmlns:a16="http://schemas.microsoft.com/office/drawing/2014/main" val="175441475"/>
                    </a:ext>
                  </a:extLst>
                </a:gridCol>
              </a:tblGrid>
              <a:tr h="442232">
                <a:tc>
                  <a:txBody>
                    <a:bodyPr/>
                    <a:lstStyle/>
                    <a:p>
                      <a:pPr rtl="0" fontAlgn="base">
                        <a:lnSpc>
                          <a:spcPts val="1350"/>
                        </a:lnSpc>
                      </a:pPr>
                      <a:r>
                        <a:rPr lang="en-GB" sz="1100" b="1">
                          <a:solidFill>
                            <a:schemeClr val="tx1"/>
                          </a:solidFill>
                          <a:effectLst/>
                          <a:latin typeface="Calibri"/>
                        </a:rPr>
                        <a:t>Area of concern:</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rtl="0" fontAlgn="base">
                        <a:lnSpc>
                          <a:spcPts val="1350"/>
                        </a:lnSpc>
                      </a:pPr>
                      <a:r>
                        <a:rPr lang="en-GB" sz="1100" b="1">
                          <a:solidFill>
                            <a:schemeClr val="tx1"/>
                          </a:solidFill>
                          <a:effectLst/>
                          <a:latin typeface="Calibri"/>
                        </a:rPr>
                        <a:t>Drug use</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lnSpc>
                          <a:spcPts val="1350"/>
                        </a:lnSpc>
                      </a:pPr>
                      <a:r>
                        <a:rPr lang="en-GB" sz="1100" b="1">
                          <a:solidFill>
                            <a:schemeClr val="tx1"/>
                          </a:solidFill>
                          <a:effectLst/>
                          <a:latin typeface="Calibri"/>
                        </a:rPr>
                        <a:t>Alcohol concerns</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F2D0"/>
                    </a:solidFill>
                  </a:tcPr>
                </a:tc>
                <a:tc>
                  <a:txBody>
                    <a:bodyPr/>
                    <a:lstStyle/>
                    <a:p>
                      <a:pPr rtl="0" fontAlgn="base">
                        <a:lnSpc>
                          <a:spcPts val="1350"/>
                        </a:lnSpc>
                      </a:pPr>
                      <a:r>
                        <a:rPr lang="en-GB" sz="1100" b="1">
                          <a:solidFill>
                            <a:schemeClr val="tx1"/>
                          </a:solidFill>
                          <a:effectLst/>
                          <a:latin typeface="Calibri"/>
                        </a:rPr>
                        <a:t>Housing issues</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A5C9EB"/>
                    </a:solidFill>
                  </a:tcPr>
                </a:tc>
                <a:tc>
                  <a:txBody>
                    <a:bodyPr/>
                    <a:lstStyle/>
                    <a:p>
                      <a:pPr rtl="0" fontAlgn="base">
                        <a:lnSpc>
                          <a:spcPts val="1350"/>
                        </a:lnSpc>
                      </a:pPr>
                      <a:r>
                        <a:rPr lang="en-GB" sz="1100" b="1">
                          <a:solidFill>
                            <a:schemeClr val="tx1"/>
                          </a:solidFill>
                          <a:effectLst/>
                          <a:latin typeface="Calibri"/>
                        </a:rPr>
                        <a:t>Mental health concerns</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rtl="0" fontAlgn="base">
                        <a:lnSpc>
                          <a:spcPts val="1350"/>
                        </a:lnSpc>
                      </a:pPr>
                      <a:r>
                        <a:rPr lang="en-GB" sz="1100" b="1">
                          <a:solidFill>
                            <a:schemeClr val="tx1"/>
                          </a:solidFill>
                          <a:effectLst/>
                          <a:latin typeface="Calibri"/>
                        </a:rPr>
                        <a:t>Family breakdown</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lnSpc>
                          <a:spcPts val="1350"/>
                        </a:lnSpc>
                      </a:pPr>
                      <a:r>
                        <a:rPr lang="en-GB" sz="1100" b="1">
                          <a:solidFill>
                            <a:schemeClr val="tx1"/>
                          </a:solidFill>
                          <a:effectLst/>
                          <a:latin typeface="Calibri"/>
                        </a:rPr>
                        <a:t>Offending</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2CEED"/>
                    </a:solidFill>
                  </a:tcPr>
                </a:tc>
                <a:tc>
                  <a:txBody>
                    <a:bodyPr/>
                    <a:lstStyle/>
                    <a:p>
                      <a:pPr rtl="0" fontAlgn="base">
                        <a:lnSpc>
                          <a:spcPts val="1350"/>
                        </a:lnSpc>
                      </a:pPr>
                      <a:r>
                        <a:rPr lang="en-GB" sz="1100" b="1">
                          <a:solidFill>
                            <a:schemeClr val="tx1"/>
                          </a:solidFill>
                          <a:effectLst/>
                          <a:latin typeface="Calibri"/>
                        </a:rPr>
                        <a:t>Other*</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2849384941"/>
                  </a:ext>
                </a:extLst>
              </a:tr>
              <a:tr h="336120">
                <a:tc>
                  <a:txBody>
                    <a:bodyPr/>
                    <a:lstStyle/>
                    <a:p>
                      <a:pPr rtl="0" fontAlgn="base">
                        <a:lnSpc>
                          <a:spcPts val="1350"/>
                        </a:lnSpc>
                      </a:pPr>
                      <a:r>
                        <a:rPr lang="en-GB" sz="1100" b="1">
                          <a:solidFill>
                            <a:schemeClr val="tx1"/>
                          </a:solidFill>
                          <a:effectLst/>
                          <a:latin typeface="Calibri"/>
                        </a:rPr>
                        <a:t>Number of referrals affected:</a:t>
                      </a:r>
                      <a:r>
                        <a:rPr lang="en-GB" sz="1100">
                          <a:solidFill>
                            <a:schemeClr val="tx1"/>
                          </a:solidFill>
                          <a:effectLst/>
                          <a:latin typeface="Calibri"/>
                        </a:rPr>
                        <a:t>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solidFill>
                  </a:tcPr>
                </a:tc>
                <a:tc>
                  <a:txBody>
                    <a:bodyPr/>
                    <a:lstStyle/>
                    <a:p>
                      <a:pPr algn="ctr" rtl="0" fontAlgn="base">
                        <a:lnSpc>
                          <a:spcPts val="1350"/>
                        </a:lnSpc>
                      </a:pPr>
                      <a:r>
                        <a:rPr lang="en-GB" sz="1100">
                          <a:solidFill>
                            <a:schemeClr val="tx1"/>
                          </a:solidFill>
                          <a:effectLst/>
                          <a:latin typeface="Calibri"/>
                        </a:rPr>
                        <a:t>16 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algn="ctr" rtl="0" fontAlgn="base">
                        <a:lnSpc>
                          <a:spcPts val="1350"/>
                        </a:lnSpc>
                      </a:pPr>
                      <a:r>
                        <a:rPr lang="en-GB" sz="1100">
                          <a:solidFill>
                            <a:schemeClr val="tx1"/>
                          </a:solidFill>
                          <a:effectLst/>
                          <a:latin typeface="Calibri"/>
                        </a:rPr>
                        <a:t>10 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F2D0"/>
                    </a:solidFill>
                  </a:tcPr>
                </a:tc>
                <a:tc>
                  <a:txBody>
                    <a:bodyPr/>
                    <a:lstStyle/>
                    <a:p>
                      <a:pPr algn="ctr" rtl="0" fontAlgn="base">
                        <a:lnSpc>
                          <a:spcPts val="1350"/>
                        </a:lnSpc>
                      </a:pPr>
                      <a:r>
                        <a:rPr lang="en-GB" sz="1100">
                          <a:solidFill>
                            <a:schemeClr val="tx1"/>
                          </a:solidFill>
                          <a:effectLst/>
                          <a:latin typeface="Calibri"/>
                        </a:rPr>
                        <a:t>39 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A5C9EB"/>
                    </a:solidFill>
                  </a:tcPr>
                </a:tc>
                <a:tc>
                  <a:txBody>
                    <a:bodyPr/>
                    <a:lstStyle/>
                    <a:p>
                      <a:pPr algn="ctr" rtl="0" fontAlgn="base">
                        <a:lnSpc>
                          <a:spcPts val="1350"/>
                        </a:lnSpc>
                      </a:pPr>
                      <a:r>
                        <a:rPr lang="en-GB" sz="1100">
                          <a:solidFill>
                            <a:schemeClr val="tx1"/>
                          </a:solidFill>
                          <a:effectLst/>
                          <a:latin typeface="Calibri"/>
                        </a:rPr>
                        <a:t>42 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rtl="0" fontAlgn="base">
                        <a:lnSpc>
                          <a:spcPts val="1350"/>
                        </a:lnSpc>
                      </a:pPr>
                      <a:r>
                        <a:rPr lang="en-GB" sz="1100">
                          <a:solidFill>
                            <a:schemeClr val="tx1"/>
                          </a:solidFill>
                          <a:effectLst/>
                          <a:latin typeface="Calibri"/>
                        </a:rPr>
                        <a:t>35 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algn="ctr" rtl="0" fontAlgn="base">
                        <a:lnSpc>
                          <a:spcPts val="1350"/>
                        </a:lnSpc>
                      </a:pPr>
                      <a:r>
                        <a:rPr lang="en-GB" sz="1100">
                          <a:solidFill>
                            <a:schemeClr val="tx1"/>
                          </a:solidFill>
                          <a:effectLst/>
                          <a:latin typeface="Calibri"/>
                        </a:rPr>
                        <a:t>17 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2CEED"/>
                    </a:solidFill>
                  </a:tcPr>
                </a:tc>
                <a:tc>
                  <a:txBody>
                    <a:bodyPr/>
                    <a:lstStyle/>
                    <a:p>
                      <a:pPr algn="ctr" rtl="0" fontAlgn="base">
                        <a:lnSpc>
                          <a:spcPts val="1350"/>
                        </a:lnSpc>
                      </a:pPr>
                      <a:r>
                        <a:rPr lang="en-GB" sz="1100">
                          <a:solidFill>
                            <a:schemeClr val="tx1"/>
                          </a:solidFill>
                          <a:effectLst/>
                          <a:latin typeface="Calibri"/>
                        </a:rPr>
                        <a:t>30 </a:t>
                      </a:r>
                      <a:endParaRPr lang="en-GB">
                        <a:solidFill>
                          <a:schemeClr val="tx1"/>
                        </a:solidFill>
                        <a:effectLst/>
                        <a:latin typeface="Calibri"/>
                      </a:endParaRP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4E290"/>
                    </a:solidFill>
                  </a:tcPr>
                </a:tc>
                <a:extLst>
                  <a:ext uri="{0D108BD9-81ED-4DB2-BD59-A6C34878D82A}">
                    <a16:rowId xmlns:a16="http://schemas.microsoft.com/office/drawing/2014/main" val="548995066"/>
                  </a:ext>
                </a:extLst>
              </a:tr>
            </a:tbl>
          </a:graphicData>
        </a:graphic>
      </p:graphicFrame>
      <p:pic>
        <p:nvPicPr>
          <p:cNvPr id="6" name="Picture 5" descr="A bar graph with different colored bars&#10;&#10;Description automatically generated">
            <a:extLst>
              <a:ext uri="{FF2B5EF4-FFF2-40B4-BE49-F238E27FC236}">
                <a16:creationId xmlns:a16="http://schemas.microsoft.com/office/drawing/2014/main" id="{1E7B5660-F9E9-BB70-EC25-48796C85483B}"/>
              </a:ext>
            </a:extLst>
          </p:cNvPr>
          <p:cNvPicPr>
            <a:picLocks noChangeAspect="1"/>
          </p:cNvPicPr>
          <p:nvPr/>
        </p:nvPicPr>
        <p:blipFill>
          <a:blip r:embed="rId2"/>
          <a:stretch>
            <a:fillRect/>
          </a:stretch>
        </p:blipFill>
        <p:spPr>
          <a:xfrm>
            <a:off x="2119630" y="2335802"/>
            <a:ext cx="7962900" cy="3950970"/>
          </a:xfrm>
          <a:prstGeom prst="rect">
            <a:avLst/>
          </a:prstGeom>
        </p:spPr>
      </p:pic>
    </p:spTree>
    <p:extLst>
      <p:ext uri="{BB962C8B-B14F-4D97-AF65-F5344CB8AC3E}">
        <p14:creationId xmlns:p14="http://schemas.microsoft.com/office/powerpoint/2010/main" val="113112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CDBA496-5FC0-5EBC-C260-E4C4A0304E69}"/>
              </a:ext>
            </a:extLst>
          </p:cNvPr>
          <p:cNvPicPr>
            <a:picLocks noChangeAspect="1"/>
          </p:cNvPicPr>
          <p:nvPr/>
        </p:nvPicPr>
        <p:blipFill>
          <a:blip r:embed="rId2"/>
          <a:stretch>
            <a:fillRect/>
          </a:stretch>
        </p:blipFill>
        <p:spPr>
          <a:xfrm>
            <a:off x="339273" y="420076"/>
            <a:ext cx="8426376" cy="5715001"/>
          </a:xfrm>
          <a:prstGeom prst="rect">
            <a:avLst/>
          </a:prstGeom>
        </p:spPr>
      </p:pic>
      <p:sp>
        <p:nvSpPr>
          <p:cNvPr id="3" name="TextBox 2">
            <a:extLst>
              <a:ext uri="{FF2B5EF4-FFF2-40B4-BE49-F238E27FC236}">
                <a16:creationId xmlns:a16="http://schemas.microsoft.com/office/drawing/2014/main" id="{0CBDFE23-5334-963F-575E-CECD63C5DD05}"/>
              </a:ext>
            </a:extLst>
          </p:cNvPr>
          <p:cNvSpPr txBox="1"/>
          <p:nvPr/>
        </p:nvSpPr>
        <p:spPr>
          <a:xfrm>
            <a:off x="8876323" y="1715477"/>
            <a:ext cx="321212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solidFill>
              </a:rPr>
              <a:t>The positive actions from the project likely averted multiple downstream consequences for clients including the below examples</a:t>
            </a:r>
          </a:p>
        </p:txBody>
      </p:sp>
    </p:spTree>
    <p:extLst>
      <p:ext uri="{BB962C8B-B14F-4D97-AF65-F5344CB8AC3E}">
        <p14:creationId xmlns:p14="http://schemas.microsoft.com/office/powerpoint/2010/main" val="413030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73D38-6569-F71D-18B0-8875BC79CC79}"/>
              </a:ext>
            </a:extLst>
          </p:cNvPr>
          <p:cNvSpPr>
            <a:spLocks noGrp="1"/>
          </p:cNvSpPr>
          <p:nvPr>
            <p:ph type="title"/>
          </p:nvPr>
        </p:nvSpPr>
        <p:spPr/>
        <p:txBody>
          <a:bodyPr/>
          <a:lstStyle/>
          <a:p>
            <a:r>
              <a:rPr lang="en-US">
                <a:solidFill>
                  <a:schemeClr val="bg1"/>
                </a:solidFill>
              </a:rPr>
              <a:t>Key themes from evaluation</a:t>
            </a:r>
          </a:p>
        </p:txBody>
      </p:sp>
      <p:sp>
        <p:nvSpPr>
          <p:cNvPr id="3" name="Content Placeholder 2">
            <a:extLst>
              <a:ext uri="{FF2B5EF4-FFF2-40B4-BE49-F238E27FC236}">
                <a16:creationId xmlns:a16="http://schemas.microsoft.com/office/drawing/2014/main" id="{68A88924-8544-AFFA-A6D2-20C8162CC65E}"/>
              </a:ext>
            </a:extLst>
          </p:cNvPr>
          <p:cNvSpPr>
            <a:spLocks noGrp="1"/>
          </p:cNvSpPr>
          <p:nvPr>
            <p:ph idx="1"/>
          </p:nvPr>
        </p:nvSpPr>
        <p:spPr>
          <a:xfrm>
            <a:off x="838200" y="1688856"/>
            <a:ext cx="10515600" cy="4351338"/>
          </a:xfrm>
        </p:spPr>
        <p:txBody>
          <a:bodyPr vert="horz" lIns="91440" tIns="45720" rIns="91440" bIns="45720" rtlCol="0" anchor="t">
            <a:normAutofit/>
          </a:bodyPr>
          <a:lstStyle/>
          <a:p>
            <a:pPr marL="0" indent="0">
              <a:buNone/>
            </a:pPr>
            <a:r>
              <a:rPr lang="en-US">
                <a:solidFill>
                  <a:schemeClr val="bg1"/>
                </a:solidFill>
              </a:rPr>
              <a:t>Summary of key findings:</a:t>
            </a:r>
          </a:p>
          <a:p>
            <a:pPr marL="0" indent="0">
              <a:buNone/>
            </a:pPr>
            <a:endParaRPr lang="en-US" sz="800">
              <a:solidFill>
                <a:schemeClr val="bg1"/>
              </a:solidFill>
            </a:endParaRPr>
          </a:p>
          <a:p>
            <a:r>
              <a:rPr lang="en-US" i="1">
                <a:solidFill>
                  <a:schemeClr val="bg1"/>
                </a:solidFill>
              </a:rPr>
              <a:t>Impact of project on individuals:</a:t>
            </a:r>
            <a:r>
              <a:rPr lang="en-US">
                <a:solidFill>
                  <a:schemeClr val="bg1"/>
                </a:solidFill>
              </a:rPr>
              <a:t> </a:t>
            </a:r>
          </a:p>
          <a:p>
            <a:pPr lvl="1">
              <a:buFont typeface="Courier New" panose="020B0604020202020204" pitchFamily="34" charset="0"/>
              <a:buChar char="o"/>
            </a:pPr>
            <a:r>
              <a:rPr lang="en-US" sz="1800">
                <a:solidFill>
                  <a:schemeClr val="bg1"/>
                </a:solidFill>
              </a:rPr>
              <a:t>Demonstrably positive outcomes for individuals in South Glos, including improved access to healthcare services. </a:t>
            </a:r>
          </a:p>
          <a:p>
            <a:pPr lvl="1">
              <a:buFont typeface="Courier New" panose="020B0604020202020204" pitchFamily="34" charset="0"/>
              <a:buChar char="o"/>
            </a:pPr>
            <a:r>
              <a:rPr lang="en-US" sz="1800">
                <a:solidFill>
                  <a:schemeClr val="bg1"/>
                </a:solidFill>
              </a:rPr>
              <a:t> This has likely averted multiple negative downstream outcomes such as social isolation, risks of street homelessness and unplanned health service use, resulting in a wide range of probable cost savings made across the system. </a:t>
            </a:r>
          </a:p>
          <a:p>
            <a:pPr marL="457200" lvl="1" indent="0">
              <a:buNone/>
            </a:pPr>
            <a:endParaRPr lang="en-US" sz="1800">
              <a:solidFill>
                <a:schemeClr val="bg1"/>
              </a:solidFill>
            </a:endParaRPr>
          </a:p>
          <a:p>
            <a:r>
              <a:rPr lang="en-US" i="1">
                <a:solidFill>
                  <a:schemeClr val="bg1"/>
                </a:solidFill>
              </a:rPr>
              <a:t>Impact of project on </a:t>
            </a:r>
            <a:r>
              <a:rPr lang="en-US" i="1" err="1">
                <a:solidFill>
                  <a:schemeClr val="bg1"/>
                </a:solidFill>
              </a:rPr>
              <a:t>organisations</a:t>
            </a:r>
            <a:r>
              <a:rPr lang="en-US" i="1">
                <a:solidFill>
                  <a:schemeClr val="bg1"/>
                </a:solidFill>
              </a:rPr>
              <a:t>/teams:</a:t>
            </a:r>
            <a:r>
              <a:rPr lang="en-US">
                <a:solidFill>
                  <a:schemeClr val="bg1"/>
                </a:solidFill>
              </a:rPr>
              <a:t> </a:t>
            </a:r>
          </a:p>
          <a:p>
            <a:pPr lvl="1">
              <a:buFont typeface="Courier New" panose="020B0604020202020204" pitchFamily="34" charset="0"/>
              <a:buChar char="o"/>
            </a:pPr>
            <a:r>
              <a:rPr lang="en-US" sz="1800">
                <a:solidFill>
                  <a:schemeClr val="bg1"/>
                </a:solidFill>
              </a:rPr>
              <a:t>Evidence of </a:t>
            </a:r>
            <a:r>
              <a:rPr lang="en-US" sz="1800" err="1">
                <a:solidFill>
                  <a:schemeClr val="bg1"/>
                </a:solidFill>
              </a:rPr>
              <a:t>organisational</a:t>
            </a:r>
            <a:r>
              <a:rPr lang="en-US" sz="1800">
                <a:solidFill>
                  <a:schemeClr val="bg1"/>
                </a:solidFill>
              </a:rPr>
              <a:t> change and development for teams involved, including a change in communication approaches and enhanced networking across </a:t>
            </a:r>
            <a:r>
              <a:rPr lang="en-US" sz="1800" err="1">
                <a:solidFill>
                  <a:schemeClr val="bg1"/>
                </a:solidFill>
              </a:rPr>
              <a:t>organisations</a:t>
            </a:r>
            <a:r>
              <a:rPr lang="en-US" sz="1800">
                <a:solidFill>
                  <a:schemeClr val="bg1"/>
                </a:solidFill>
              </a:rPr>
              <a:t>. </a:t>
            </a:r>
          </a:p>
          <a:p>
            <a:pPr lvl="1">
              <a:buFont typeface="Courier New" panose="020B0604020202020204" pitchFamily="34" charset="0"/>
              <a:buChar char="o"/>
            </a:pPr>
            <a:endParaRPr lang="en-US">
              <a:solidFill>
                <a:schemeClr val="bg1"/>
              </a:solidFill>
            </a:endParaRPr>
          </a:p>
          <a:p>
            <a:endParaRPr lang="en-US">
              <a:solidFill>
                <a:schemeClr val="bg1"/>
              </a:solidFill>
            </a:endParaRPr>
          </a:p>
        </p:txBody>
      </p:sp>
    </p:spTree>
    <p:extLst>
      <p:ext uri="{BB962C8B-B14F-4D97-AF65-F5344CB8AC3E}">
        <p14:creationId xmlns:p14="http://schemas.microsoft.com/office/powerpoint/2010/main" val="2505358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E4206-35E5-E92B-D47B-330247B8C5C0}"/>
              </a:ext>
            </a:extLst>
          </p:cNvPr>
          <p:cNvSpPr>
            <a:spLocks noGrp="1"/>
          </p:cNvSpPr>
          <p:nvPr>
            <p:ph type="title"/>
          </p:nvPr>
        </p:nvSpPr>
        <p:spPr/>
        <p:txBody>
          <a:bodyPr/>
          <a:lstStyle/>
          <a:p>
            <a:r>
              <a:rPr lang="en-US">
                <a:solidFill>
                  <a:schemeClr val="bg1"/>
                </a:solidFill>
              </a:rPr>
              <a:t>Key themes from evaluation</a:t>
            </a:r>
            <a:endParaRPr lang="en-US"/>
          </a:p>
        </p:txBody>
      </p:sp>
      <p:sp>
        <p:nvSpPr>
          <p:cNvPr id="3" name="Content Placeholder 2">
            <a:extLst>
              <a:ext uri="{FF2B5EF4-FFF2-40B4-BE49-F238E27FC236}">
                <a16:creationId xmlns:a16="http://schemas.microsoft.com/office/drawing/2014/main" id="{96E16FF8-9308-802C-04E4-22A5545D19F8}"/>
              </a:ext>
            </a:extLst>
          </p:cNvPr>
          <p:cNvSpPr>
            <a:spLocks noGrp="1"/>
          </p:cNvSpPr>
          <p:nvPr>
            <p:ph idx="1"/>
          </p:nvPr>
        </p:nvSpPr>
        <p:spPr/>
        <p:txBody>
          <a:bodyPr vert="horz" lIns="91440" tIns="45720" rIns="91440" bIns="45720" rtlCol="0" anchor="t">
            <a:normAutofit/>
          </a:bodyPr>
          <a:lstStyle/>
          <a:p>
            <a:r>
              <a:rPr lang="en-US" i="1">
                <a:solidFill>
                  <a:schemeClr val="bg1"/>
                </a:solidFill>
              </a:rPr>
              <a:t>Impact of project on wider system:</a:t>
            </a:r>
            <a:r>
              <a:rPr lang="en-US">
                <a:solidFill>
                  <a:schemeClr val="bg1"/>
                </a:solidFill>
              </a:rPr>
              <a:t> </a:t>
            </a:r>
          </a:p>
          <a:p>
            <a:pPr lvl="1">
              <a:buFont typeface="Courier New" panose="020B0604020202020204" pitchFamily="34" charset="0"/>
              <a:buChar char="o"/>
            </a:pPr>
            <a:r>
              <a:rPr lang="en-US" sz="1800">
                <a:solidFill>
                  <a:schemeClr val="bg1"/>
                </a:solidFill>
              </a:rPr>
              <a:t>Enabled early action, likely producing cost savings downstream. </a:t>
            </a:r>
          </a:p>
          <a:p>
            <a:pPr lvl="1">
              <a:buFont typeface="Courier New" panose="020B0604020202020204" pitchFamily="34" charset="0"/>
              <a:buChar char="o"/>
            </a:pPr>
            <a:r>
              <a:rPr lang="en-US" sz="1800">
                <a:solidFill>
                  <a:schemeClr val="bg1"/>
                </a:solidFill>
              </a:rPr>
              <a:t>The system was also strengthened by risk and responsibility sharing, and the project represented a catalyst for change when the system was faced with complexity. </a:t>
            </a:r>
          </a:p>
          <a:p>
            <a:endParaRPr lang="en-US">
              <a:solidFill>
                <a:schemeClr val="bg1"/>
              </a:solidFill>
            </a:endParaRPr>
          </a:p>
          <a:p>
            <a:r>
              <a:rPr lang="en-US" i="1">
                <a:solidFill>
                  <a:schemeClr val="bg1"/>
                </a:solidFill>
              </a:rPr>
              <a:t>Importance of coordinator</a:t>
            </a:r>
          </a:p>
          <a:p>
            <a:pPr lvl="1">
              <a:buFont typeface="Courier New" panose="020B0604020202020204" pitchFamily="34" charset="0"/>
              <a:buChar char="o"/>
            </a:pPr>
            <a:r>
              <a:rPr lang="en-US" sz="1800">
                <a:solidFill>
                  <a:schemeClr val="bg1"/>
                </a:solidFill>
              </a:rPr>
              <a:t> The project coordinator has been highlighted as a vital “connection point”</a:t>
            </a:r>
            <a:r>
              <a:rPr lang="en-US" sz="1800" b="1">
                <a:solidFill>
                  <a:schemeClr val="bg1"/>
                </a:solidFill>
              </a:rPr>
              <a:t> </a:t>
            </a:r>
            <a:r>
              <a:rPr lang="en-US" sz="1800">
                <a:solidFill>
                  <a:schemeClr val="bg1"/>
                </a:solidFill>
              </a:rPr>
              <a:t>between </a:t>
            </a:r>
            <a:r>
              <a:rPr lang="en-US" sz="1800" err="1">
                <a:solidFill>
                  <a:schemeClr val="bg1"/>
                </a:solidFill>
              </a:rPr>
              <a:t>organisations</a:t>
            </a:r>
            <a:r>
              <a:rPr lang="en-US" sz="1800">
                <a:solidFill>
                  <a:schemeClr val="bg1"/>
                </a:solidFill>
              </a:rPr>
              <a:t>,</a:t>
            </a:r>
            <a:r>
              <a:rPr lang="en-US" sz="1800" b="1">
                <a:solidFill>
                  <a:schemeClr val="bg1"/>
                </a:solidFill>
              </a:rPr>
              <a:t> </a:t>
            </a:r>
            <a:r>
              <a:rPr lang="en-US" sz="1800">
                <a:solidFill>
                  <a:schemeClr val="bg1"/>
                </a:solidFill>
              </a:rPr>
              <a:t>driving wider system change and demonstrating transformative leadership.</a:t>
            </a:r>
          </a:p>
        </p:txBody>
      </p:sp>
    </p:spTree>
    <p:extLst>
      <p:ext uri="{BB962C8B-B14F-4D97-AF65-F5344CB8AC3E}">
        <p14:creationId xmlns:p14="http://schemas.microsoft.com/office/powerpoint/2010/main" val="2301039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CA275-1521-EAE2-F152-3283CAA4AB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7E3C1-1DD0-81CA-B734-D9677AB60C4E}"/>
              </a:ext>
            </a:extLst>
          </p:cNvPr>
          <p:cNvSpPr>
            <a:spLocks noGrp="1"/>
          </p:cNvSpPr>
          <p:nvPr>
            <p:ph type="title"/>
          </p:nvPr>
        </p:nvSpPr>
        <p:spPr>
          <a:xfrm>
            <a:off x="294168" y="167136"/>
            <a:ext cx="11059633" cy="740661"/>
          </a:xfrm>
        </p:spPr>
        <p:txBody>
          <a:bodyPr/>
          <a:lstStyle/>
          <a:p>
            <a:pPr algn="ctr"/>
            <a:r>
              <a:rPr lang="en-US">
                <a:solidFill>
                  <a:schemeClr val="bg1"/>
                </a:solidFill>
              </a:rPr>
              <a:t>Examples of recent cases – AB</a:t>
            </a:r>
            <a:endParaRPr lang="en-GB"/>
          </a:p>
        </p:txBody>
      </p:sp>
      <p:sp>
        <p:nvSpPr>
          <p:cNvPr id="3" name="Content Placeholder 2">
            <a:extLst>
              <a:ext uri="{FF2B5EF4-FFF2-40B4-BE49-F238E27FC236}">
                <a16:creationId xmlns:a16="http://schemas.microsoft.com/office/drawing/2014/main" id="{048AAE86-0DF1-0128-224E-B5F433271160}"/>
              </a:ext>
            </a:extLst>
          </p:cNvPr>
          <p:cNvSpPr>
            <a:spLocks noGrp="1"/>
          </p:cNvSpPr>
          <p:nvPr>
            <p:ph idx="1"/>
          </p:nvPr>
        </p:nvSpPr>
        <p:spPr>
          <a:xfrm>
            <a:off x="294168" y="907798"/>
            <a:ext cx="8863733" cy="5312250"/>
          </a:xfrm>
        </p:spPr>
        <p:txBody>
          <a:bodyPr vert="horz" lIns="91440" tIns="45720" rIns="91440" bIns="45720" rtlCol="0" anchor="t">
            <a:noAutofit/>
          </a:bodyPr>
          <a:lstStyle/>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effectLst/>
                <a:latin typeface="Aptos"/>
                <a:ea typeface="Aptos" panose="020B0004020202020204" pitchFamily="34" charset="0"/>
                <a:cs typeface="Times New Roman"/>
              </a:rPr>
              <a:t>Complex history of past trauma, poor mental health including, OCD, </a:t>
            </a:r>
            <a:r>
              <a:rPr lang="en-GB" sz="1400" b="1" kern="100">
                <a:solidFill>
                  <a:schemeClr val="bg1"/>
                </a:solidFill>
                <a:latin typeface="Aptos"/>
                <a:ea typeface="Aptos" panose="020B0004020202020204" pitchFamily="34" charset="0"/>
                <a:cs typeface="Times New Roman"/>
              </a:rPr>
              <a:t>Anorexia</a:t>
            </a:r>
            <a:r>
              <a:rPr lang="en-GB" sz="1400" b="1" kern="100">
                <a:solidFill>
                  <a:schemeClr val="bg1"/>
                </a:solidFill>
                <a:effectLst/>
                <a:latin typeface="Aptos"/>
                <a:ea typeface="Aptos" panose="020B0004020202020204" pitchFamily="34" charset="0"/>
                <a:cs typeface="Times New Roman"/>
              </a:rPr>
              <a:t> and Emotional </a:t>
            </a:r>
            <a:r>
              <a:rPr lang="en-GB" sz="1400" b="1" kern="100">
                <a:solidFill>
                  <a:schemeClr val="bg1"/>
                </a:solidFill>
                <a:latin typeface="Aptos"/>
                <a:ea typeface="Aptos" panose="020B0004020202020204" pitchFamily="34" charset="0"/>
                <a:cs typeface="Times New Roman"/>
              </a:rPr>
              <a:t>Unstable</a:t>
            </a:r>
            <a:r>
              <a:rPr lang="en-GB" sz="1400" b="1" kern="100">
                <a:solidFill>
                  <a:schemeClr val="bg1"/>
                </a:solidFill>
                <a:effectLst/>
                <a:latin typeface="Aptos"/>
                <a:ea typeface="Aptos" panose="020B0004020202020204" pitchFamily="34" charset="0"/>
                <a:cs typeface="Times New Roman"/>
              </a:rPr>
              <a:t> </a:t>
            </a:r>
            <a:r>
              <a:rPr lang="en-GB" sz="1400" b="1" kern="100">
                <a:solidFill>
                  <a:schemeClr val="bg1"/>
                </a:solidFill>
                <a:latin typeface="Aptos"/>
                <a:ea typeface="Aptos" panose="020B0004020202020204" pitchFamily="34" charset="0"/>
                <a:cs typeface="Times New Roman"/>
              </a:rPr>
              <a:t>Personality</a:t>
            </a:r>
            <a:r>
              <a:rPr lang="en-GB" sz="1400" b="1" kern="100">
                <a:solidFill>
                  <a:schemeClr val="bg1"/>
                </a:solidFill>
                <a:effectLst/>
                <a:latin typeface="Aptos"/>
                <a:ea typeface="Aptos" panose="020B0004020202020204" pitchFamily="34" charset="0"/>
                <a:cs typeface="Times New Roman"/>
              </a:rPr>
              <a:t> </a:t>
            </a:r>
            <a:r>
              <a:rPr lang="en-GB" sz="1400" b="1" kern="100">
                <a:solidFill>
                  <a:schemeClr val="bg1"/>
                </a:solidFill>
                <a:latin typeface="Aptos"/>
                <a:ea typeface="Aptos" panose="020B0004020202020204" pitchFamily="34" charset="0"/>
                <a:cs typeface="Times New Roman"/>
              </a:rPr>
              <a:t>Disorder</a:t>
            </a:r>
            <a:r>
              <a:rPr lang="en-GB" sz="1400" i="1" kern="100">
                <a:solidFill>
                  <a:schemeClr val="bg1"/>
                </a:solidFill>
                <a:effectLst/>
                <a:latin typeface="Aptos"/>
                <a:ea typeface="Aptos" panose="020B0004020202020204" pitchFamily="34" charset="0"/>
                <a:cs typeface="Times New Roman"/>
              </a:rPr>
              <a:t>.  - average cost of service provision for adults suffering from any type of mental health disorder, excluding dementia, per person per year £1,180 (1) (NHS costs)</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effectLst/>
                <a:latin typeface="Aptos"/>
                <a:ea typeface="Aptos" panose="020B0004020202020204" pitchFamily="34" charset="0"/>
                <a:cs typeface="Times New Roman"/>
              </a:rPr>
              <a:t>Multiple  evictions due to alcohol dependency, poor mental health and multifaceted behavioural complexities, difficulties in finding housing provided that would accept her due to her past evictions </a:t>
            </a:r>
            <a:r>
              <a:rPr lang="en-GB" sz="1400" kern="100">
                <a:solidFill>
                  <a:schemeClr val="bg1"/>
                </a:solidFill>
                <a:effectLst/>
                <a:latin typeface="Aptos"/>
                <a:ea typeface="Aptos" panose="020B0004020202020204" pitchFamily="34" charset="0"/>
                <a:cs typeface="Times New Roman"/>
              </a:rPr>
              <a:t>- </a:t>
            </a:r>
            <a:r>
              <a:rPr lang="en-GB" sz="1400" i="1" kern="100">
                <a:solidFill>
                  <a:schemeClr val="bg1"/>
                </a:solidFill>
                <a:effectLst/>
                <a:latin typeface="Aptos"/>
                <a:ea typeface="Aptos" panose="020B0004020202020204" pitchFamily="34" charset="0"/>
                <a:cs typeface="Times New Roman"/>
              </a:rPr>
              <a:t>Adults living with severe </a:t>
            </a:r>
            <a:r>
              <a:rPr lang="en-GB" sz="1400" i="1" kern="100">
                <a:solidFill>
                  <a:schemeClr val="bg1"/>
                </a:solidFill>
                <a:latin typeface="Aptos"/>
                <a:ea typeface="Aptos" panose="020B0004020202020204" pitchFamily="34" charset="0"/>
                <a:cs typeface="Times New Roman"/>
              </a:rPr>
              <a:t>multiple</a:t>
            </a:r>
            <a:r>
              <a:rPr lang="en-GB" sz="1400" i="1" kern="100">
                <a:solidFill>
                  <a:schemeClr val="bg1"/>
                </a:solidFill>
                <a:effectLst/>
                <a:latin typeface="Aptos"/>
                <a:ea typeface="Aptos" panose="020B0004020202020204" pitchFamily="34" charset="0"/>
                <a:cs typeface="Times New Roman"/>
              </a:rPr>
              <a:t> disadvantages (SMD) - involvement in homelessness substance misuse and criminal justice – average annual fiscal cost £26,814 (2)</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effectLst/>
                <a:latin typeface="Aptos"/>
                <a:ea typeface="Aptos" panose="020B0004020202020204" pitchFamily="34" charset="0"/>
                <a:cs typeface="Times New Roman"/>
              </a:rPr>
              <a:t>Street homeless</a:t>
            </a:r>
            <a:r>
              <a:rPr lang="en-GB" sz="1400" kern="100">
                <a:solidFill>
                  <a:schemeClr val="bg1"/>
                </a:solidFill>
                <a:effectLst/>
                <a:latin typeface="Aptos"/>
                <a:ea typeface="Aptos" panose="020B0004020202020204" pitchFamily="34" charset="0"/>
                <a:cs typeface="Times New Roman"/>
              </a:rPr>
              <a:t> – </a:t>
            </a:r>
            <a:r>
              <a:rPr lang="en-US" sz="1400" i="1" kern="100">
                <a:solidFill>
                  <a:schemeClr val="bg1"/>
                </a:solidFill>
                <a:effectLst/>
                <a:latin typeface="Aptos"/>
                <a:ea typeface="Aptos" panose="020B0004020202020204" pitchFamily="34" charset="0"/>
                <a:cs typeface="Times New Roman"/>
              </a:rPr>
              <a:t>The annual cost to the UK of an individual being street homeless is £24-30,000 (3). </a:t>
            </a:r>
            <a:endParaRPr lang="en-GB" sz="1400" i="1" kern="100">
              <a:solidFill>
                <a:schemeClr val="bg1"/>
              </a:solidFill>
              <a:effectLst/>
              <a:latin typeface="Aptos"/>
              <a:ea typeface="Aptos" panose="020B0004020202020204" pitchFamily="34" charset="0"/>
              <a:cs typeface="Times New Roman"/>
            </a:endParaRP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effectLst/>
                <a:latin typeface="Aptos"/>
                <a:ea typeface="Aptos" panose="020B0004020202020204" pitchFamily="34" charset="0"/>
                <a:cs typeface="Times New Roman"/>
              </a:rPr>
              <a:t>Multiple assaults leading to admission whilst living on the street, frequent engagement with police and community safety team</a:t>
            </a:r>
            <a:r>
              <a:rPr lang="en-GB" sz="1400" kern="100">
                <a:solidFill>
                  <a:schemeClr val="bg1"/>
                </a:solidFill>
                <a:effectLst/>
                <a:latin typeface="Aptos"/>
                <a:ea typeface="Aptos" panose="020B0004020202020204" pitchFamily="34" charset="0"/>
                <a:cs typeface="Times New Roman"/>
              </a:rPr>
              <a:t>–</a:t>
            </a:r>
            <a:r>
              <a:rPr lang="en-GB" sz="1400" i="1" kern="100">
                <a:solidFill>
                  <a:schemeClr val="bg1"/>
                </a:solidFill>
                <a:effectLst/>
                <a:latin typeface="Aptos"/>
                <a:ea typeface="Aptos" panose="020B0004020202020204" pitchFamily="34" charset="0"/>
                <a:cs typeface="Times New Roman"/>
              </a:rPr>
              <a:t> Crime: violence with injury - average cost per incident £3,957 (4)</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effectLst/>
                <a:latin typeface="Aptos"/>
                <a:ea typeface="Aptos" panose="020B0004020202020204" pitchFamily="34" charset="0"/>
                <a:cs typeface="Times New Roman"/>
              </a:rPr>
              <a:t>Frequent ambulance call outs leading to hospital admissions, concerns over LM’s high risk of death </a:t>
            </a:r>
            <a:r>
              <a:rPr lang="en-GB" sz="1400" kern="100">
                <a:solidFill>
                  <a:schemeClr val="bg1"/>
                </a:solidFill>
                <a:effectLst/>
                <a:latin typeface="Aptos"/>
                <a:ea typeface="Aptos" panose="020B0004020202020204" pitchFamily="34" charset="0"/>
                <a:cs typeface="Times New Roman"/>
              </a:rPr>
              <a:t>. </a:t>
            </a:r>
            <a:r>
              <a:rPr lang="en-GB" sz="1400" i="1" kern="100">
                <a:solidFill>
                  <a:schemeClr val="bg1"/>
                </a:solidFill>
                <a:effectLst/>
                <a:latin typeface="Aptos"/>
                <a:ea typeface="Aptos" panose="020B0004020202020204" pitchFamily="34" charset="0"/>
                <a:cs typeface="Times New Roman"/>
              </a:rPr>
              <a:t>- ambulance services - average cost of call out: seeing, treating and conveying patients, per incident £368 (5) -hospital inpatient admission  - average cost per episode (elective and non elective admissions) £3,030 (6)</a:t>
            </a:r>
          </a:p>
          <a:p>
            <a:pPr marL="342900" lvl="0" indent="-342900">
              <a:lnSpc>
                <a:spcPct val="107000"/>
              </a:lnSpc>
              <a:spcAft>
                <a:spcPts val="800"/>
              </a:spcAft>
              <a:buFont typeface="Wingdings" panose="05000000000000000000" pitchFamily="2" charset="2"/>
              <a:buChar char=""/>
              <a:tabLst>
                <a:tab pos="457200" algn="l"/>
              </a:tabLst>
            </a:pPr>
            <a:r>
              <a:rPr lang="en-GB" sz="1400" kern="100">
                <a:solidFill>
                  <a:schemeClr val="bg1"/>
                </a:solidFill>
                <a:effectLst/>
                <a:latin typeface="Aptos"/>
                <a:ea typeface="Aptos" panose="020B0004020202020204" pitchFamily="34" charset="0"/>
                <a:cs typeface="Times New Roman"/>
              </a:rPr>
              <a:t> </a:t>
            </a:r>
            <a:r>
              <a:rPr lang="en-GB" sz="1400" b="1" kern="100">
                <a:solidFill>
                  <a:schemeClr val="bg1"/>
                </a:solidFill>
                <a:effectLst/>
                <a:latin typeface="Aptos"/>
                <a:ea typeface="Aptos" panose="020B0004020202020204" pitchFamily="34" charset="0"/>
                <a:cs typeface="Times New Roman"/>
              </a:rPr>
              <a:t>Fluctuating engagement with services, self-neglecting behaviours not eating or washing, unable to manage finances </a:t>
            </a:r>
            <a:r>
              <a:rPr lang="en-GB" sz="1400" kern="100">
                <a:solidFill>
                  <a:schemeClr val="bg1"/>
                </a:solidFill>
                <a:effectLst/>
                <a:latin typeface="Aptos"/>
                <a:ea typeface="Aptos" panose="020B0004020202020204" pitchFamily="34" charset="0"/>
                <a:cs typeface="Times New Roman"/>
              </a:rPr>
              <a:t>. </a:t>
            </a:r>
            <a:r>
              <a:rPr lang="en-US" sz="1400" kern="100">
                <a:solidFill>
                  <a:schemeClr val="bg1"/>
                </a:solidFill>
                <a:effectLst/>
                <a:latin typeface="Aptos"/>
                <a:ea typeface="Aptos" panose="020B0004020202020204" pitchFamily="34" charset="0"/>
                <a:cs typeface="Times New Roman"/>
              </a:rPr>
              <a:t> </a:t>
            </a:r>
          </a:p>
          <a:p>
            <a:pPr marL="342900" lvl="0" indent="-342900">
              <a:lnSpc>
                <a:spcPct val="107000"/>
              </a:lnSpc>
              <a:spcAft>
                <a:spcPts val="800"/>
              </a:spcAft>
              <a:buFont typeface="Wingdings" panose="05000000000000000000" pitchFamily="2" charset="2"/>
              <a:buChar char=""/>
              <a:tabLst>
                <a:tab pos="457200" algn="l"/>
              </a:tabLst>
            </a:pPr>
            <a:r>
              <a:rPr lang="en-GB" sz="1400" b="1" kern="100">
                <a:solidFill>
                  <a:schemeClr val="bg1"/>
                </a:solidFill>
                <a:effectLst/>
                <a:latin typeface="Aptos"/>
                <a:ea typeface="Aptos" panose="020B0004020202020204" pitchFamily="34" charset="0"/>
                <a:cs typeface="Times New Roman"/>
              </a:rPr>
              <a:t>Screened into safeguarding and ongoing support from Social Worker and frequent support from and engagement with Community Safety Team. </a:t>
            </a:r>
          </a:p>
          <a:p>
            <a:pPr marL="0" indent="0">
              <a:buNone/>
            </a:pPr>
            <a:endParaRPr lang="en-GB"/>
          </a:p>
        </p:txBody>
      </p:sp>
      <p:sp>
        <p:nvSpPr>
          <p:cNvPr id="8" name="TextBox 7">
            <a:extLst>
              <a:ext uri="{FF2B5EF4-FFF2-40B4-BE49-F238E27FC236}">
                <a16:creationId xmlns:a16="http://schemas.microsoft.com/office/drawing/2014/main" id="{00D1A1DD-273C-0BEF-437F-78E77DB9188B}"/>
              </a:ext>
            </a:extLst>
          </p:cNvPr>
          <p:cNvSpPr txBox="1"/>
          <p:nvPr/>
        </p:nvSpPr>
        <p:spPr>
          <a:xfrm>
            <a:off x="9278982" y="1941723"/>
            <a:ext cx="2481224" cy="3673763"/>
          </a:xfrm>
          <a:prstGeom prst="rect">
            <a:avLst/>
          </a:prstGeom>
          <a:noFill/>
          <a:ln>
            <a:solidFill>
              <a:schemeClr val="bg2"/>
            </a:solidFill>
          </a:ln>
        </p:spPr>
        <p:txBody>
          <a:bodyPr wrap="square" rtlCol="0">
            <a:spAutoFit/>
          </a:bodyPr>
          <a:lstStyle/>
          <a:p>
            <a:pPr>
              <a:lnSpc>
                <a:spcPct val="107000"/>
              </a:lnSpc>
              <a:spcAft>
                <a:spcPts val="800"/>
              </a:spcAft>
            </a:pPr>
            <a:r>
              <a:rPr lang="en-US" sz="14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These are best estimates based on the below sources, </a:t>
            </a:r>
            <a:r>
              <a:rPr lang="en-GB" sz="1400">
                <a:solidFill>
                  <a:schemeClr val="bg1"/>
                </a:solidFill>
              </a:rPr>
              <a:t>this is likely to be a </a:t>
            </a:r>
            <a:r>
              <a:rPr lang="en-GB" sz="1400" b="1">
                <a:solidFill>
                  <a:schemeClr val="bg1"/>
                </a:solidFill>
              </a:rPr>
              <a:t>considerable </a:t>
            </a:r>
            <a:r>
              <a:rPr lang="en-GB" sz="1400">
                <a:solidFill>
                  <a:schemeClr val="bg1"/>
                </a:solidFill>
              </a:rPr>
              <a:t>underestimation due to the high complexity and intersectionality of this case</a:t>
            </a:r>
            <a:endParaRPr lang="en-GB" sz="14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4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3,</a:t>
            </a:r>
            <a:r>
              <a:rPr lang="en-GB" sz="1400" u="sng" kern="100">
                <a:solidFill>
                  <a:schemeClr val="bg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Evidence review of the costs of homelessness</a:t>
            </a:r>
            <a:endParaRPr lang="en-GB" sz="14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400" kern="100">
                <a:solidFill>
                  <a:schemeClr val="bg1"/>
                </a:solidFill>
                <a:latin typeface="Aptos" panose="020B0004020202020204" pitchFamily="34" charset="0"/>
                <a:ea typeface="Aptos" panose="020B0004020202020204" pitchFamily="34" charset="0"/>
                <a:cs typeface="Times New Roman" panose="02020603050405020304" pitchFamily="18" charset="0"/>
              </a:rPr>
              <a:t>1,2</a:t>
            </a:r>
            <a:r>
              <a:rPr lang="en-GB" sz="14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,4,5</a:t>
            </a:r>
            <a:r>
              <a:rPr lang="en-GB" sz="1400" u="sng"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r>
              <a:rPr lang="en-GB" sz="1400" u="sng" kern="100">
                <a:solidFill>
                  <a:schemeClr val="bg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Research: Cost Benefit Analysis - Greater Manchester Combined Authority</a:t>
            </a:r>
            <a:endParaRPr lang="en-GB" sz="14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GB"/>
          </a:p>
        </p:txBody>
      </p:sp>
    </p:spTree>
    <p:extLst>
      <p:ext uri="{BB962C8B-B14F-4D97-AF65-F5344CB8AC3E}">
        <p14:creationId xmlns:p14="http://schemas.microsoft.com/office/powerpoint/2010/main" val="4272477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5A283-7696-A084-3D94-C703C24736AD}"/>
              </a:ext>
            </a:extLst>
          </p:cNvPr>
          <p:cNvSpPr>
            <a:spLocks noGrp="1"/>
          </p:cNvSpPr>
          <p:nvPr>
            <p:ph type="title"/>
          </p:nvPr>
        </p:nvSpPr>
        <p:spPr>
          <a:xfrm>
            <a:off x="294168" y="167136"/>
            <a:ext cx="11059633" cy="740661"/>
          </a:xfrm>
        </p:spPr>
        <p:txBody>
          <a:bodyPr/>
          <a:lstStyle/>
          <a:p>
            <a:pPr algn="ctr"/>
            <a:r>
              <a:rPr lang="en-US">
                <a:solidFill>
                  <a:schemeClr val="bg1"/>
                </a:solidFill>
              </a:rPr>
              <a:t>AB outcome following CSB</a:t>
            </a:r>
            <a:endParaRPr lang="en-GB"/>
          </a:p>
        </p:txBody>
      </p:sp>
      <p:sp>
        <p:nvSpPr>
          <p:cNvPr id="3" name="Content Placeholder 2">
            <a:extLst>
              <a:ext uri="{FF2B5EF4-FFF2-40B4-BE49-F238E27FC236}">
                <a16:creationId xmlns:a16="http://schemas.microsoft.com/office/drawing/2014/main" id="{477B1CA6-6C1E-20B3-881D-64F014FB4EA0}"/>
              </a:ext>
            </a:extLst>
          </p:cNvPr>
          <p:cNvSpPr>
            <a:spLocks noGrp="1"/>
          </p:cNvSpPr>
          <p:nvPr>
            <p:ph idx="1"/>
          </p:nvPr>
        </p:nvSpPr>
        <p:spPr>
          <a:xfrm>
            <a:off x="294168" y="907797"/>
            <a:ext cx="10057228" cy="5257166"/>
          </a:xfrm>
        </p:spPr>
        <p:txBody>
          <a:bodyPr vert="horz" lIns="91440" tIns="45720" rIns="91440" bIns="45720" rtlCol="0" anchor="t">
            <a:noAutofit/>
          </a:bodyPr>
          <a:lstStyle/>
          <a:p>
            <a:pPr lvl="0">
              <a:lnSpc>
                <a:spcPct val="120000"/>
              </a:lnSpc>
              <a:buFont typeface="Wingdings" panose="05000000000000000000" pitchFamily="2" charset="2"/>
              <a:buChar char="v"/>
            </a:pPr>
            <a:r>
              <a:rPr lang="en-GB" sz="1550">
                <a:solidFill>
                  <a:schemeClr val="bg1"/>
                </a:solidFill>
                <a:latin typeface="Calibri"/>
                <a:ea typeface="Calibri"/>
                <a:cs typeface="Calibri"/>
              </a:rPr>
              <a:t>After the coordinator's exploration of best practices and available learning, a multi-agency risk assessment was developed and implemented. This comprehensive document allowed all services to collaboratively identify, mitigate, and manage risks in a single shared format. The risk assessment played a key role in supporting AB’s housing application by demonstrating the coordinated efforts of various services and professionals involved. This approach enhanced collaboration across agencies, ensuring that no single individual or service felt solely responsible for managing the risks. Since AB was housed, the risk assessment has been regularly reviewed, most recently to assist the supported living provider in managing AB’s risks and behaviours while mitigating potential risks to others within the accommodation.</a:t>
            </a:r>
            <a:endParaRPr lang="en-US" sz="1550">
              <a:solidFill>
                <a:schemeClr val="bg1"/>
              </a:solidFill>
            </a:endParaRPr>
          </a:p>
          <a:p>
            <a:pPr lvl="0">
              <a:lnSpc>
                <a:spcPct val="120000"/>
              </a:lnSpc>
              <a:buFont typeface="Wingdings" panose="05000000000000000000" pitchFamily="2" charset="2"/>
              <a:buChar char="v"/>
            </a:pPr>
            <a:endParaRPr lang="en-US" sz="1550">
              <a:solidFill>
                <a:schemeClr val="bg1"/>
              </a:solidFill>
              <a:latin typeface="Calibri"/>
              <a:ea typeface="Calibri"/>
              <a:cs typeface="Calibri"/>
            </a:endParaRPr>
          </a:p>
          <a:p>
            <a:pPr lvl="0">
              <a:lnSpc>
                <a:spcPct val="120000"/>
              </a:lnSpc>
              <a:buFont typeface="Wingdings" panose="05000000000000000000" pitchFamily="2" charset="2"/>
              <a:buChar char="v"/>
            </a:pPr>
            <a:r>
              <a:rPr lang="en-GB" sz="1550">
                <a:solidFill>
                  <a:schemeClr val="bg1"/>
                </a:solidFill>
                <a:latin typeface="Calibri"/>
                <a:ea typeface="Calibri"/>
                <a:cs typeface="Calibri"/>
              </a:rPr>
              <a:t>The PH specialist housing practitioner collaborated across services and worked closely with commissioning to identify and secure specialist supported living that focuses on addiction and mental health needs. Importantly, this accommodation is not a dry house, enabling tailored support for AB. This approach has significantly reduced AB's risk of death, with a multi-agency team in place to help manage and monitor AB’s alcohol dependency, including a controlled reduction in drinking and support for self-neglect.</a:t>
            </a:r>
          </a:p>
          <a:p>
            <a:pPr lvl="0">
              <a:lnSpc>
                <a:spcPct val="120000"/>
              </a:lnSpc>
              <a:buFont typeface="Wingdings" panose="05000000000000000000" pitchFamily="2" charset="2"/>
              <a:buChar char="v"/>
            </a:pPr>
            <a:endParaRPr lang="en-US" sz="1550">
              <a:solidFill>
                <a:schemeClr val="bg1"/>
              </a:solidFill>
              <a:latin typeface="Calibri"/>
              <a:ea typeface="Calibri"/>
              <a:cs typeface="Calibri"/>
            </a:endParaRPr>
          </a:p>
          <a:p>
            <a:pPr lvl="0">
              <a:lnSpc>
                <a:spcPct val="120000"/>
              </a:lnSpc>
              <a:buFont typeface="Wingdings" panose="05000000000000000000" pitchFamily="2" charset="2"/>
              <a:buChar char="v"/>
            </a:pPr>
            <a:r>
              <a:rPr lang="en-GB" sz="1550">
                <a:solidFill>
                  <a:schemeClr val="bg1"/>
                </a:solidFill>
                <a:latin typeface="Calibri"/>
                <a:ea typeface="Calibri"/>
                <a:cs typeface="Calibri"/>
              </a:rPr>
              <a:t>This is the longest period AB has remained successfully housed. There has been a notable reduction in police involvement, alongside ongoing collaborative planning to further reduce ambulance calls and hospital admissions.  Social worker has been able to conclude their involvement. </a:t>
            </a:r>
            <a:endParaRPr lang="en-US" sz="1550">
              <a:solidFill>
                <a:schemeClr val="bg1"/>
              </a:solidFill>
              <a:latin typeface="Calibri"/>
              <a:ea typeface="Calibri"/>
              <a:cs typeface="Calibri"/>
            </a:endParaRPr>
          </a:p>
          <a:p>
            <a:pPr marL="0" indent="0">
              <a:buNone/>
            </a:pPr>
            <a:endParaRPr lang="en-GB"/>
          </a:p>
        </p:txBody>
      </p:sp>
    </p:spTree>
    <p:extLst>
      <p:ext uri="{BB962C8B-B14F-4D97-AF65-F5344CB8AC3E}">
        <p14:creationId xmlns:p14="http://schemas.microsoft.com/office/powerpoint/2010/main" val="2546567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6188E4308ACE46902D645847B82C1E" ma:contentTypeVersion="12" ma:contentTypeDescription="Create a new document." ma:contentTypeScope="" ma:versionID="edb91c0fa7eac98cb5201e2802e7913b">
  <xsd:schema xmlns:xsd="http://www.w3.org/2001/XMLSchema" xmlns:xs="http://www.w3.org/2001/XMLSchema" xmlns:p="http://schemas.microsoft.com/office/2006/metadata/properties" xmlns:ns2="820f1e3b-c931-4ce6-8471-bbf4acfcebaf" xmlns:ns3="e78b117d-78fd-457b-9ac8-6692fd1705e1" targetNamespace="http://schemas.microsoft.com/office/2006/metadata/properties" ma:root="true" ma:fieldsID="cf04fba4e4a043d8d7d03c66c97594d1" ns2:_="" ns3:_="">
    <xsd:import namespace="820f1e3b-c931-4ce6-8471-bbf4acfcebaf"/>
    <xsd:import namespace="e78b117d-78fd-457b-9ac8-6692fd1705e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0f1e3b-c931-4ce6-8471-bbf4acfceb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b0f5359-d226-4d63-80c6-79d877f0b9e4"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8b117d-78fd-457b-9ac8-6692fd1705e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c883d0a-a13a-4de6-aff3-2088132a1ee1}" ma:internalName="TaxCatchAll" ma:showField="CatchAllData" ma:web="e78b117d-78fd-457b-9ac8-6692fd1705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78b117d-78fd-457b-9ac8-6692fd1705e1" xsi:nil="true"/>
    <lcf76f155ced4ddcb4097134ff3c332f xmlns="820f1e3b-c931-4ce6-8471-bbf4acfceba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FF816F1-49EF-4CAD-82F0-59EB534B4657}">
  <ds:schemaRefs>
    <ds:schemaRef ds:uri="820f1e3b-c931-4ce6-8471-bbf4acfcebaf"/>
    <ds:schemaRef ds:uri="e78b117d-78fd-457b-9ac8-6692fd1705e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7FEB3AD-4E38-47DE-AF47-30E83434D518}">
  <ds:schemaRefs>
    <ds:schemaRef ds:uri="http://schemas.microsoft.com/sharepoint/v3/contenttype/forms"/>
  </ds:schemaRefs>
</ds:datastoreItem>
</file>

<file path=customXml/itemProps3.xml><?xml version="1.0" encoding="utf-8"?>
<ds:datastoreItem xmlns:ds="http://schemas.openxmlformats.org/officeDocument/2006/customXml" ds:itemID="{7407EB2D-F6D8-4C1B-B777-3E9260525577}">
  <ds:schemaRefs>
    <ds:schemaRef ds:uri="820f1e3b-c931-4ce6-8471-bbf4acfcebaf"/>
    <ds:schemaRef ds:uri="e78b117d-78fd-457b-9ac8-6692fd1705e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12</Slides>
  <Notes>4</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Creative Solutions Project:  Next steps</vt:lpstr>
      <vt:lpstr>Key themes from evaluation</vt:lpstr>
      <vt:lpstr>Referral sources</vt:lpstr>
      <vt:lpstr>Reason for referral: area of concern</vt:lpstr>
      <vt:lpstr>PowerPoint Presentation</vt:lpstr>
      <vt:lpstr>Key themes from evaluation</vt:lpstr>
      <vt:lpstr>Key themes from evaluation</vt:lpstr>
      <vt:lpstr>Examples of recent cases – AB</vt:lpstr>
      <vt:lpstr>AB outcome following CSB</vt:lpstr>
      <vt:lpstr>Examples of recent cases – CD </vt:lpstr>
      <vt:lpstr>CD outcome following CSB</vt:lpstr>
      <vt:lpstr>Next steps and the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Nicola Street</dc:creator>
  <cp:revision>1</cp:revision>
  <dcterms:created xsi:type="dcterms:W3CDTF">2024-11-27T13:23:22Z</dcterms:created>
  <dcterms:modified xsi:type="dcterms:W3CDTF">2025-04-02T10:12:42Z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0x010100BE6188E4308ACE46902D645847B82C1E</vt:lpwstr>
  </property>
  <property fmtid="{D5CDD505-2E9C-101B-9397-08002B2CF9AE}" pid="3" name="MediaServiceImageTags">
    <vt:lpwstr/>
  </property>
</Properties>
</file>