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1" r:id="rId3"/>
    <p:sldId id="273" r:id="rId4"/>
    <p:sldId id="277" r:id="rId5"/>
    <p:sldId id="276" r:id="rId6"/>
    <p:sldId id="275" r:id="rId7"/>
    <p:sldId id="278" r:id="rId8"/>
    <p:sldId id="274" r:id="rId9"/>
    <p:sldId id="280" r:id="rId10"/>
    <p:sldId id="279" r:id="rId11"/>
    <p:sldId id="281" r:id="rId12"/>
    <p:sldId id="282" r:id="rId13"/>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E"/>
    <a:srgbClr val="444443"/>
    <a:srgbClr val="1DA7E0"/>
    <a:srgbClr val="CC00CC"/>
    <a:srgbClr val="FF6600"/>
    <a:srgbClr val="0000CC"/>
    <a:srgbClr val="0099FF"/>
    <a:srgbClr val="FF66FF"/>
    <a:srgbClr val="32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48935" autoAdjust="0"/>
  </p:normalViewPr>
  <p:slideViewPr>
    <p:cSldViewPr snapToGrid="0">
      <p:cViewPr varScale="1">
        <p:scale>
          <a:sx n="48" d="100"/>
          <a:sy n="48" d="100"/>
        </p:scale>
        <p:origin x="122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E307E-9B85-46B6-9781-C9A734DACFB2}" type="datetimeFigureOut">
              <a:rPr lang="en-GB" smtClean="0"/>
              <a:t>09/03/2018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916F7-3AFE-45CE-952F-7324A6CCBF4C}" type="slidenum">
              <a:rPr lang="en-GB" smtClean="0"/>
              <a:t>‹#›</a:t>
            </a:fld>
            <a:endParaRPr lang="en-GB"/>
          </a:p>
        </p:txBody>
      </p:sp>
    </p:spTree>
    <p:extLst>
      <p:ext uri="{BB962C8B-B14F-4D97-AF65-F5344CB8AC3E}">
        <p14:creationId xmlns:p14="http://schemas.microsoft.com/office/powerpoint/2010/main" val="293458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smac.co.uk/projects/blast/for-professionals/resour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smtClean="0"/>
              <a:t>TEACHER’S NOTES</a:t>
            </a:r>
          </a:p>
          <a:p>
            <a:r>
              <a:rPr lang="en-GB" dirty="0" smtClean="0"/>
              <a:t>This presentation is aimed at all</a:t>
            </a:r>
            <a:r>
              <a:rPr lang="en-GB" baseline="0" dirty="0" smtClean="0"/>
              <a:t> year groups, it</a:t>
            </a:r>
            <a:r>
              <a:rPr lang="en-GB" dirty="0" smtClean="0"/>
              <a:t> should take no</a:t>
            </a:r>
            <a:r>
              <a:rPr lang="en-GB" baseline="0" dirty="0" smtClean="0"/>
              <a:t> longer than 20 minutes.</a:t>
            </a:r>
          </a:p>
          <a:p>
            <a:endParaRPr lang="en-GB" baseline="0" dirty="0" smtClean="0"/>
          </a:p>
          <a:p>
            <a:r>
              <a:rPr lang="en-GB" baseline="0" dirty="0" smtClean="0"/>
              <a:t>It’s intended that slides 5, 6 and 7 should be used again in smaller class/group discussions.</a:t>
            </a:r>
          </a:p>
          <a:p>
            <a:endParaRPr lang="en-GB" baseline="0" dirty="0" smtClean="0"/>
          </a:p>
          <a:p>
            <a:r>
              <a:rPr lang="en-GB" baseline="0" dirty="0" smtClean="0"/>
              <a:t>There should be good visual signage in school of how to ask for help – display the South Gloucestershire posters and keep parents informed using the postcard to hand out to them at parents evenings and so on. </a:t>
            </a:r>
            <a:endParaRPr lang="en-GB" dirty="0"/>
          </a:p>
        </p:txBody>
      </p:sp>
      <p:sp>
        <p:nvSpPr>
          <p:cNvPr id="4" name="Slide Number Placeholder 3"/>
          <p:cNvSpPr>
            <a:spLocks noGrp="1"/>
          </p:cNvSpPr>
          <p:nvPr>
            <p:ph type="sldNum" sz="quarter" idx="10"/>
          </p:nvPr>
        </p:nvSpPr>
        <p:spPr/>
        <p:txBody>
          <a:bodyPr/>
          <a:lstStyle/>
          <a:p>
            <a:fld id="{76320502-328E-454B-966D-B59579AF8909}" type="slidenum">
              <a:rPr lang="en-GB" smtClean="0"/>
              <a:t>1</a:t>
            </a:fld>
            <a:endParaRPr lang="en-GB"/>
          </a:p>
        </p:txBody>
      </p:sp>
    </p:spTree>
    <p:extLst>
      <p:ext uri="{BB962C8B-B14F-4D97-AF65-F5344CB8AC3E}">
        <p14:creationId xmlns:p14="http://schemas.microsoft.com/office/powerpoint/2010/main" val="137801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you’re worried about you or a friend, talk to someone you trust (add individual school support details here:</a:t>
            </a:r>
            <a:r>
              <a:rPr lang="en-GB" baseline="0" dirty="0" smtClean="0"/>
              <a:t> </a:t>
            </a:r>
            <a:endParaRPr lang="en-GB" dirty="0" smtClean="0"/>
          </a:p>
          <a:p>
            <a:r>
              <a:rPr lang="en-GB" dirty="0" smtClean="0"/>
              <a:t>student support </a:t>
            </a:r>
            <a:r>
              <a:rPr lang="en-GB" baseline="0" dirty="0" smtClean="0"/>
              <a:t>/ school messaging system / school email address / school health nurse drop-in session etc. for confidential support and advice).</a:t>
            </a:r>
            <a:endParaRPr lang="en-GB" dirty="0" smtClean="0"/>
          </a:p>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10</a:t>
            </a:fld>
            <a:endParaRPr lang="en-GB"/>
          </a:p>
        </p:txBody>
      </p:sp>
    </p:spTree>
    <p:extLst>
      <p:ext uri="{BB962C8B-B14F-4D97-AF65-F5344CB8AC3E}">
        <p14:creationId xmlns:p14="http://schemas.microsoft.com/office/powerpoint/2010/main" val="327512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11</a:t>
            </a:fld>
            <a:endParaRPr lang="en-GB"/>
          </a:p>
        </p:txBody>
      </p:sp>
    </p:spTree>
    <p:extLst>
      <p:ext uri="{BB962C8B-B14F-4D97-AF65-F5344CB8AC3E}">
        <p14:creationId xmlns:p14="http://schemas.microsoft.com/office/powerpoint/2010/main" val="32615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0" dirty="0" smtClean="0"/>
              <a:t>Start by asking the pupils to consider what qualities and actions make for a healthy relationship – this can include all friendships not just girl/boyfriend</a:t>
            </a:r>
            <a:r>
              <a:rPr lang="en-GB" b="0" baseline="0" dirty="0" smtClean="0"/>
              <a:t> or sexual relationships</a:t>
            </a:r>
            <a:endParaRPr lang="en-GB" b="0" dirty="0" smtClean="0"/>
          </a:p>
          <a:p>
            <a:endParaRPr lang="en-GB" dirty="0" smtClean="0"/>
          </a:p>
          <a:p>
            <a:r>
              <a:rPr lang="en-GB" dirty="0" smtClean="0"/>
              <a:t>e.g. </a:t>
            </a:r>
          </a:p>
          <a:p>
            <a:r>
              <a:rPr lang="en-GB" b="1" dirty="0" smtClean="0"/>
              <a:t>Equal</a:t>
            </a:r>
            <a:r>
              <a:rPr lang="en-GB" b="1" baseline="0" dirty="0" smtClean="0"/>
              <a:t> and</a:t>
            </a:r>
            <a:r>
              <a:rPr lang="en-GB" b="1" dirty="0" smtClean="0"/>
              <a:t> caring </a:t>
            </a:r>
            <a:r>
              <a:rPr lang="en-GB" dirty="0" smtClean="0"/>
              <a:t>– discussing</a:t>
            </a:r>
            <a:r>
              <a:rPr lang="en-GB" baseline="0" dirty="0" smtClean="0"/>
              <a:t> things, making decisions together, being fair</a:t>
            </a:r>
            <a:endParaRPr lang="en-GB" dirty="0" smtClean="0"/>
          </a:p>
          <a:p>
            <a:r>
              <a:rPr lang="en-GB" b="1" dirty="0" smtClean="0"/>
              <a:t>Connecting and</a:t>
            </a:r>
            <a:r>
              <a:rPr lang="en-GB" b="1" baseline="0" dirty="0" smtClean="0"/>
              <a:t> supporting </a:t>
            </a:r>
            <a:r>
              <a:rPr lang="en-GB" baseline="0" dirty="0" smtClean="0"/>
              <a:t>– helping out when things are tough, listening, sticking up for each other, believing in each other</a:t>
            </a:r>
            <a:endParaRPr lang="en-GB" dirty="0" smtClean="0"/>
          </a:p>
          <a:p>
            <a:r>
              <a:rPr lang="en-GB" b="1" dirty="0" smtClean="0"/>
              <a:t>Nurturing</a:t>
            </a:r>
            <a:r>
              <a:rPr lang="en-GB" baseline="0" dirty="0" smtClean="0"/>
              <a:t> – being positive and truthful, addressing differences of opinion without anger, supporting hobbies, taking an interest</a:t>
            </a:r>
            <a:endParaRPr lang="en-GB" dirty="0" smtClean="0"/>
          </a:p>
          <a:p>
            <a:r>
              <a:rPr lang="en-GB" b="1" dirty="0" smtClean="0"/>
              <a:t>Secure</a:t>
            </a:r>
            <a:r>
              <a:rPr lang="en-GB" b="1" baseline="0" dirty="0" smtClean="0"/>
              <a:t> and</a:t>
            </a:r>
            <a:r>
              <a:rPr lang="en-GB" b="1" dirty="0" smtClean="0"/>
              <a:t> safe </a:t>
            </a:r>
            <a:r>
              <a:rPr lang="en-GB" dirty="0" smtClean="0"/>
              <a:t>– trusting, truthful, honest,</a:t>
            </a:r>
            <a:r>
              <a:rPr lang="en-GB" baseline="0" dirty="0" smtClean="0"/>
              <a:t> reliable, consistent</a:t>
            </a:r>
            <a:endParaRPr lang="en-GB" dirty="0" smtClean="0"/>
          </a:p>
          <a:p>
            <a:r>
              <a:rPr lang="en-GB" b="1" dirty="0" smtClean="0"/>
              <a:t>Communicating </a:t>
            </a:r>
            <a:r>
              <a:rPr lang="en-GB" dirty="0" smtClean="0"/>
              <a:t>– regularly,</a:t>
            </a:r>
            <a:r>
              <a:rPr lang="en-GB" baseline="0" dirty="0" smtClean="0"/>
              <a:t> face to face </a:t>
            </a:r>
            <a:endParaRPr lang="en-GB" dirty="0" smtClean="0"/>
          </a:p>
          <a:p>
            <a:r>
              <a:rPr lang="en-GB" b="1" dirty="0" smtClean="0"/>
              <a:t>Joy and adventure </a:t>
            </a:r>
            <a:r>
              <a:rPr lang="en-GB" dirty="0" smtClean="0"/>
              <a:t>– having fun, planning things together, trying new</a:t>
            </a:r>
            <a:r>
              <a:rPr lang="en-GB" baseline="0" dirty="0" smtClean="0"/>
              <a:t> hobbies</a:t>
            </a:r>
            <a:endParaRPr lang="en-GB" dirty="0" smtClean="0"/>
          </a:p>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2</a:t>
            </a:fld>
            <a:endParaRPr lang="en-GB"/>
          </a:p>
        </p:txBody>
      </p:sp>
    </p:spTree>
    <p:extLst>
      <p:ext uri="{BB962C8B-B14F-4D97-AF65-F5344CB8AC3E}">
        <p14:creationId xmlns:p14="http://schemas.microsoft.com/office/powerpoint/2010/main" val="109393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Ask</a:t>
            </a:r>
            <a:r>
              <a:rPr lang="en-GB" baseline="0" dirty="0" smtClean="0"/>
              <a:t> the pupils to consider the</a:t>
            </a:r>
            <a:r>
              <a:rPr lang="en-GB" dirty="0" smtClean="0"/>
              <a:t> opposite of a healthy, nurturing, respectful,</a:t>
            </a:r>
            <a:r>
              <a:rPr lang="en-GB" baseline="0" dirty="0" smtClean="0"/>
              <a:t> caring, consenting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e.g. an unequal distribution of power and/or an inappropriate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What does this this look like – behaviours etc.  next slide gives some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3</a:t>
            </a:fld>
            <a:endParaRPr lang="en-GB"/>
          </a:p>
        </p:txBody>
      </p:sp>
    </p:spTree>
    <p:extLst>
      <p:ext uri="{BB962C8B-B14F-4D97-AF65-F5344CB8AC3E}">
        <p14:creationId xmlns:p14="http://schemas.microsoft.com/office/powerpoint/2010/main" val="11441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Ask the question:</a:t>
            </a:r>
          </a:p>
          <a:p>
            <a:r>
              <a:rPr lang="en-GB" dirty="0" smtClean="0"/>
              <a:t>Is</a:t>
            </a:r>
            <a:r>
              <a:rPr lang="en-GB" baseline="0" dirty="0" smtClean="0"/>
              <a:t> if fair/healthy that someone you are in a relationship with can have this much control or power over you, your decisions, your lifestyle?</a:t>
            </a: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4</a:t>
            </a:fld>
            <a:endParaRPr lang="en-GB"/>
          </a:p>
        </p:txBody>
      </p:sp>
    </p:spTree>
    <p:extLst>
      <p:ext uri="{BB962C8B-B14F-4D97-AF65-F5344CB8AC3E}">
        <p14:creationId xmlns:p14="http://schemas.microsoft.com/office/powerpoint/2010/main" val="13891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Go through the definition</a:t>
            </a:r>
            <a:r>
              <a:rPr lang="en-GB" baseline="0" dirty="0" smtClean="0"/>
              <a:t> on the slide and make clear that CSE is happening everywhere, in all sorts of ways. Have they heard anything in the news or any TV programmes about it?</a:t>
            </a:r>
          </a:p>
          <a:p>
            <a:endParaRPr lang="en-GB" baseline="0" dirty="0" smtClean="0"/>
          </a:p>
          <a:p>
            <a:r>
              <a:rPr lang="en-GB" dirty="0" smtClean="0"/>
              <a:t>Reinforce that CSE an happen to anyone!</a:t>
            </a:r>
            <a:r>
              <a:rPr lang="en-GB" baseline="0" dirty="0" smtClean="0"/>
              <a:t> This makes more sense by going through the next slide.</a:t>
            </a:r>
          </a:p>
          <a:p>
            <a:endParaRPr lang="en-GB" baseline="0" dirty="0" smtClean="0"/>
          </a:p>
          <a:p>
            <a:r>
              <a:rPr lang="en-GB" baseline="0" dirty="0" smtClean="0"/>
              <a:t>Discussions in the classroom can be supported by showing the following clips – please watch them first to make sure they are age/maturity appropriate:</a:t>
            </a:r>
          </a:p>
          <a:p>
            <a:r>
              <a:rPr lang="en-GB" b="1" dirty="0" smtClean="0"/>
              <a:t>Online Grooming</a:t>
            </a:r>
          </a:p>
          <a:p>
            <a:r>
              <a:rPr lang="en-GB" baseline="0" dirty="0" smtClean="0"/>
              <a:t>Kayleigh’s Love Story, https://youtu.be/WsbYHI-rZOE - </a:t>
            </a:r>
            <a:r>
              <a:rPr lang="en-GB" dirty="0" smtClean="0"/>
              <a:t>A film produced by Leicestershire Police to warn children and parents of the dangers of online grooming</a:t>
            </a:r>
          </a:p>
          <a:p>
            <a:endParaRPr lang="en-GB" baseline="0" dirty="0" smtClean="0"/>
          </a:p>
          <a:p>
            <a:r>
              <a:rPr lang="en-GB" b="1" dirty="0" smtClean="0"/>
              <a:t>BLAST Project</a:t>
            </a:r>
          </a:p>
          <a:p>
            <a:r>
              <a:rPr lang="en-GB" baseline="0" dirty="0" smtClean="0"/>
              <a:t>Alright Charlie - https://youtu.be/UGEgn767XAk - </a:t>
            </a:r>
            <a:r>
              <a:rPr lang="en-GB" dirty="0" smtClean="0"/>
              <a:t>A new free resource is available from the </a:t>
            </a:r>
            <a:r>
              <a:rPr lang="en-GB" dirty="0" smtClean="0">
                <a:hlinkClick r:id="rId3"/>
              </a:rPr>
              <a:t>BLAST </a:t>
            </a:r>
            <a:r>
              <a:rPr lang="en-GB" dirty="0" smtClean="0"/>
              <a:t>project for LSCBs aimed at raising awareness of CSE and grooming in primary school aged children (could also be used with pupils with SEN)</a:t>
            </a:r>
            <a:r>
              <a:rPr lang="en-GB" baseline="0" dirty="0" smtClean="0"/>
              <a:t> </a:t>
            </a:r>
          </a:p>
          <a:p>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5</a:t>
            </a:fld>
            <a:endParaRPr lang="en-GB"/>
          </a:p>
        </p:txBody>
      </p:sp>
    </p:spTree>
    <p:extLst>
      <p:ext uri="{BB962C8B-B14F-4D97-AF65-F5344CB8AC3E}">
        <p14:creationId xmlns:p14="http://schemas.microsoft.com/office/powerpoint/2010/main" val="2242444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This can be covered</a:t>
            </a:r>
            <a:r>
              <a:rPr lang="en-GB" baseline="0" dirty="0" smtClean="0"/>
              <a:t> briefly in the assembly and also </a:t>
            </a:r>
            <a:r>
              <a:rPr lang="en-GB" dirty="0" smtClean="0"/>
              <a:t>a focus for a follow up session. The full version of</a:t>
            </a:r>
            <a:r>
              <a:rPr lang="en-GB" baseline="0" dirty="0" smtClean="0"/>
              <a:t> the Grooming Line is included in the campaign web page as a resource to guide you. </a:t>
            </a:r>
            <a:endParaRPr lang="en-GB" dirty="0" smtClean="0"/>
          </a:p>
          <a:p>
            <a:endParaRPr lang="en-GB" dirty="0" smtClean="0"/>
          </a:p>
          <a:p>
            <a:r>
              <a:rPr lang="en-GB" dirty="0" smtClean="0"/>
              <a:t>If</a:t>
            </a:r>
            <a:r>
              <a:rPr lang="en-GB" baseline="0" dirty="0" smtClean="0"/>
              <a:t> this process was happening to a friend what behaviours might you notice?  What could / should you do? Would this be betraying your friend’s trust?</a:t>
            </a:r>
          </a:p>
          <a:p>
            <a:endParaRPr lang="en-GB" baseline="0" dirty="0" smtClean="0"/>
          </a:p>
          <a:p>
            <a:r>
              <a:rPr lang="en-GB" baseline="0" dirty="0" smtClean="0"/>
              <a:t>The Children’s Society use the following to raise awareness of what CSE is:</a:t>
            </a:r>
          </a:p>
          <a:p>
            <a:r>
              <a:rPr lang="en-GB" baseline="0" dirty="0" smtClean="0"/>
              <a:t>Different types of grooming</a:t>
            </a:r>
          </a:p>
          <a:p>
            <a:r>
              <a:rPr lang="en-GB" b="1" baseline="0" dirty="0" smtClean="0"/>
              <a:t>1. Inappropriate relationships </a:t>
            </a:r>
            <a:r>
              <a:rPr lang="en-GB" baseline="0" dirty="0" smtClean="0"/>
              <a:t>– usually involving one perpetrator who has inappropriate power or control over a young person due to being physically stronger, older o wealthier. Can include familial abuse, when an older family member exploits their child or sibling. Someone else may be threatening and forcing them to do this, or they may have mental health problems, drug or alcohol dependency or a previous experience of exploitation themselves.</a:t>
            </a:r>
          </a:p>
          <a:p>
            <a:r>
              <a:rPr lang="en-GB" b="1" baseline="0" dirty="0" smtClean="0"/>
              <a:t>2. Adult (or referred to as the ‘boy/girl friend model’) </a:t>
            </a:r>
            <a:r>
              <a:rPr lang="en-GB" b="0" baseline="0" dirty="0" smtClean="0"/>
              <a:t>– the adult offender of CSE befriends the young person, focussing on their vulnerabilities. The victim will initially feel they are in a positive and rewarding relationship. Power and control leads the to being isolated and becoming dependant on the boy/girl friend. Often coerced or forced into sex with the perpetrator’s associates.</a:t>
            </a:r>
          </a:p>
          <a:p>
            <a:r>
              <a:rPr lang="en-GB" b="1" baseline="0" dirty="0" smtClean="0"/>
              <a:t>3. Trafficking – </a:t>
            </a:r>
            <a:r>
              <a:rPr lang="en-GB" b="0" baseline="0" dirty="0" smtClean="0"/>
              <a:t>young people are passed by perpetrators through networks, between towns and cities where the may be forced or coerced into sexual behaviour with multiple people. These young people are often used to ‘recruit’ other young people. Can be part of much wider organised crime.</a:t>
            </a:r>
            <a:endParaRPr lang="en-GB" b="1" baseline="0" dirty="0" smtClean="0"/>
          </a:p>
          <a:p>
            <a:r>
              <a:rPr lang="en-GB" b="1" baseline="0" dirty="0" smtClean="0"/>
              <a:t>4. Peers – </a:t>
            </a:r>
            <a:r>
              <a:rPr lang="en-GB" b="0" baseline="0" dirty="0" smtClean="0"/>
              <a:t>This type of CSE is often referred to as sexual bullying.  It can happen quickly without the grooming process. Incidents may be filmed on mobile phones and circulated or occur publically or involve multiple perpetrators.</a:t>
            </a:r>
          </a:p>
          <a:p>
            <a:r>
              <a:rPr lang="en-GB" b="0" baseline="0" dirty="0" smtClean="0"/>
              <a:t>Over a quarter (28%) of perpetrators identified in the recent ‘Inquiry into Sexual Exploitation’ (Office of the Children’s Commissioner), in gangs or groups were under 19.</a:t>
            </a:r>
          </a:p>
          <a:p>
            <a:r>
              <a:rPr lang="en-GB" b="1" baseline="0" dirty="0" smtClean="0"/>
              <a:t>5. Party Model - </a:t>
            </a:r>
            <a:r>
              <a:rPr lang="en-GB" b="0" baseline="0" dirty="0" smtClean="0"/>
              <a:t>Groups of young people might be invited to parties, which can seem exciting, but the party organisers are not actually kind friends, they want to get young people drunk so they can have sex with them</a:t>
            </a:r>
          </a:p>
          <a:p>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6</a:t>
            </a:fld>
            <a:endParaRPr lang="en-GB"/>
          </a:p>
        </p:txBody>
      </p:sp>
    </p:spTree>
    <p:extLst>
      <p:ext uri="{BB962C8B-B14F-4D97-AF65-F5344CB8AC3E}">
        <p14:creationId xmlns:p14="http://schemas.microsoft.com/office/powerpoint/2010/main" val="349199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Time permitting go through these </a:t>
            </a:r>
            <a:r>
              <a:rPr lang="en-GB" baseline="0" dirty="0" smtClean="0"/>
              <a:t>statements for students to think about – these can be reinforced in more detail in a class/small group follow up session:</a:t>
            </a:r>
          </a:p>
          <a:p>
            <a:r>
              <a:rPr lang="en-GB" baseline="0" dirty="0" smtClean="0"/>
              <a:t>CSE….</a:t>
            </a:r>
          </a:p>
          <a:p>
            <a:r>
              <a:rPr lang="en-GB" baseline="0" dirty="0" smtClean="0"/>
              <a:t>Only happens to girls</a:t>
            </a:r>
          </a:p>
          <a:p>
            <a:r>
              <a:rPr lang="en-GB" baseline="0" dirty="0" smtClean="0"/>
              <a:t>Only happens to older teens</a:t>
            </a:r>
          </a:p>
          <a:p>
            <a:r>
              <a:rPr lang="en-GB" baseline="0" dirty="0" smtClean="0"/>
              <a:t>Only happens in cities, up North, in poor areas etc.</a:t>
            </a:r>
          </a:p>
          <a:p>
            <a:r>
              <a:rPr lang="en-GB" baseline="0" dirty="0" smtClean="0"/>
              <a:t>Only happens to children and young people from poor families, not very educated families etc.</a:t>
            </a:r>
          </a:p>
          <a:p>
            <a:r>
              <a:rPr lang="en-GB" baseline="0" dirty="0" smtClean="0"/>
              <a:t>Only happens online</a:t>
            </a:r>
          </a:p>
          <a:p>
            <a:endParaRPr lang="en-GB" baseline="0" dirty="0" smtClean="0"/>
          </a:p>
          <a:p>
            <a:r>
              <a:rPr lang="en-GB" baseline="0" dirty="0" smtClean="0"/>
              <a:t>Are there other myths?</a:t>
            </a:r>
          </a:p>
          <a:p>
            <a:endParaRPr lang="en-GB" baseline="0" dirty="0" smtClean="0"/>
          </a:p>
          <a:p>
            <a:r>
              <a:rPr lang="en-GB" b="1" baseline="0" dirty="0" smtClean="0"/>
              <a:t>However, many perpetrators will seek out people with certain vulnerabilities e.g.:</a:t>
            </a:r>
          </a:p>
          <a:p>
            <a:r>
              <a:rPr lang="en-GB" baseline="0" dirty="0" smtClean="0"/>
              <a:t>Chaotic household</a:t>
            </a:r>
          </a:p>
          <a:p>
            <a:r>
              <a:rPr lang="en-GB" baseline="0" dirty="0" smtClean="0"/>
              <a:t>Living in care</a:t>
            </a:r>
          </a:p>
          <a:p>
            <a:r>
              <a:rPr lang="en-GB" baseline="0" dirty="0" smtClean="0"/>
              <a:t>Low self-esteem or low self-confidence</a:t>
            </a:r>
          </a:p>
          <a:p>
            <a:r>
              <a:rPr lang="en-GB" baseline="0" dirty="0" smtClean="0"/>
              <a:t>Recent bereavement or loss (break up form a partner)</a:t>
            </a:r>
          </a:p>
          <a:p>
            <a:r>
              <a:rPr lang="en-GB" baseline="0" dirty="0" smtClean="0"/>
              <a:t>History of abuse</a:t>
            </a:r>
          </a:p>
          <a:p>
            <a:r>
              <a:rPr lang="en-GB" baseline="0" dirty="0" smtClean="0"/>
              <a:t>Homelessness</a:t>
            </a:r>
          </a:p>
          <a:p>
            <a:r>
              <a:rPr lang="en-GB" baseline="0" dirty="0" smtClean="0"/>
              <a:t>Learning disabilities</a:t>
            </a:r>
          </a:p>
          <a:p>
            <a:r>
              <a:rPr lang="en-GB" baseline="0" dirty="0" smtClean="0"/>
              <a:t>Unsure of sexuality</a:t>
            </a:r>
          </a:p>
          <a:p>
            <a:r>
              <a:rPr lang="en-GB" baseline="0" dirty="0" smtClean="0"/>
              <a:t>Lack of friends</a:t>
            </a:r>
          </a:p>
          <a:p>
            <a:endParaRPr lang="en-GB" baseline="0" dirty="0" smtClean="0"/>
          </a:p>
          <a:p>
            <a:r>
              <a:rPr lang="en-GB" baseline="0" dirty="0" smtClean="0"/>
              <a:t>We can learn to protect each other too!!!</a:t>
            </a:r>
          </a:p>
          <a:p>
            <a:endParaRPr lang="en-GB" baseline="0" dirty="0" smtClean="0"/>
          </a:p>
          <a:p>
            <a:r>
              <a:rPr lang="en-GB" b="1" baseline="0" dirty="0" smtClean="0"/>
              <a:t>Warning signs and behaviours to look out for e.g.:</a:t>
            </a:r>
          </a:p>
          <a:p>
            <a:r>
              <a:rPr lang="en-GB" baseline="0" dirty="0" smtClean="0"/>
              <a:t>Missing from home / care</a:t>
            </a:r>
          </a:p>
          <a:p>
            <a:r>
              <a:rPr lang="en-GB" baseline="0" dirty="0" smtClean="0"/>
              <a:t>Physical injuries</a:t>
            </a:r>
          </a:p>
          <a:p>
            <a:r>
              <a:rPr lang="en-GB" baseline="0" dirty="0" smtClean="0"/>
              <a:t>Truanting from school</a:t>
            </a:r>
          </a:p>
          <a:p>
            <a:r>
              <a:rPr lang="en-GB" baseline="0" dirty="0" smtClean="0"/>
              <a:t>Change in physical appearance</a:t>
            </a:r>
          </a:p>
          <a:p>
            <a:r>
              <a:rPr lang="en-GB" baseline="0" dirty="0" smtClean="0"/>
              <a:t>Secretive</a:t>
            </a:r>
          </a:p>
          <a:p>
            <a:r>
              <a:rPr lang="en-GB" baseline="0" dirty="0" smtClean="0"/>
              <a:t>Lots of new things (received as gifts)</a:t>
            </a:r>
          </a:p>
          <a:p>
            <a:r>
              <a:rPr lang="en-GB" baseline="0" dirty="0" smtClean="0"/>
              <a:t>Secretive</a:t>
            </a:r>
          </a:p>
          <a:p>
            <a:r>
              <a:rPr lang="en-GB" baseline="0" dirty="0" smtClean="0"/>
              <a:t>Involved in offending</a:t>
            </a:r>
          </a:p>
          <a:p>
            <a:r>
              <a:rPr lang="en-GB" baseline="0" dirty="0" smtClean="0"/>
              <a:t>Recruiting others into exploitation</a:t>
            </a: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7</a:t>
            </a:fld>
            <a:endParaRPr lang="en-GB"/>
          </a:p>
        </p:txBody>
      </p:sp>
    </p:spTree>
    <p:extLst>
      <p:ext uri="{BB962C8B-B14F-4D97-AF65-F5344CB8AC3E}">
        <p14:creationId xmlns:p14="http://schemas.microsoft.com/office/powerpoint/2010/main" val="235717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aseline="0" dirty="0" smtClean="0"/>
              <a:t>Ask the pupils to think about protective skills that can be developed:</a:t>
            </a:r>
          </a:p>
          <a:p>
            <a:r>
              <a:rPr lang="en-GB" baseline="0" dirty="0" smtClean="0"/>
              <a:t>e.g. observing changes in behaviours, listening to your gut feelings, thinking about the consequences of posting personal info online etc. </a:t>
            </a:r>
          </a:p>
          <a:p>
            <a:endParaRPr lang="en-GB" baseline="0" dirty="0" smtClean="0"/>
          </a:p>
          <a:p>
            <a:r>
              <a:rPr lang="en-GB" baseline="0" dirty="0" smtClean="0"/>
              <a:t>The following can make a difference – check security settings on social media sites used frequently, think about what is posted online, know who there is to talk to when worried, know where to ask for help and know that keeping secrets is helpful to a CSE perpetrator!</a:t>
            </a:r>
            <a:endParaRPr lang="en-GB" dirty="0"/>
          </a:p>
        </p:txBody>
      </p:sp>
      <p:sp>
        <p:nvSpPr>
          <p:cNvPr id="4" name="Slide Number Placeholder 3"/>
          <p:cNvSpPr>
            <a:spLocks noGrp="1"/>
          </p:cNvSpPr>
          <p:nvPr>
            <p:ph type="sldNum" sz="quarter" idx="10"/>
          </p:nvPr>
        </p:nvSpPr>
        <p:spPr/>
        <p:txBody>
          <a:bodyPr/>
          <a:lstStyle/>
          <a:p>
            <a:fld id="{848916F7-3AFE-45CE-952F-7324A6CCBF4C}" type="slidenum">
              <a:rPr lang="en-GB" smtClean="0"/>
              <a:t>8</a:t>
            </a:fld>
            <a:endParaRPr lang="en-GB"/>
          </a:p>
        </p:txBody>
      </p:sp>
    </p:spTree>
    <p:extLst>
      <p:ext uri="{BB962C8B-B14F-4D97-AF65-F5344CB8AC3E}">
        <p14:creationId xmlns:p14="http://schemas.microsoft.com/office/powerpoint/2010/main" val="354547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Finally go through your</a:t>
            </a:r>
            <a:r>
              <a:rPr lang="en-GB" baseline="0" dirty="0" smtClean="0"/>
              <a:t> school’s procedures for who </a:t>
            </a:r>
            <a:r>
              <a:rPr lang="en-GB" baseline="0" dirty="0" smtClean="0"/>
              <a:t>pupils </a:t>
            </a:r>
            <a:r>
              <a:rPr lang="en-GB" baseline="0" dirty="0" smtClean="0"/>
              <a:t>can talk to and where they can g</a:t>
            </a:r>
            <a:r>
              <a:rPr lang="en-GB" dirty="0" smtClean="0"/>
              <a:t>et help (see next slide and add details) – what might the barriers be to getting help, either</a:t>
            </a:r>
            <a:r>
              <a:rPr lang="en-GB" baseline="0" dirty="0" smtClean="0"/>
              <a:t> for themselves or a friend?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848916F7-3AFE-45CE-952F-7324A6CCBF4C}" type="slidenum">
              <a:rPr lang="en-GB" smtClean="0"/>
              <a:t>9</a:t>
            </a:fld>
            <a:endParaRPr lang="en-GB"/>
          </a:p>
        </p:txBody>
      </p:sp>
    </p:spTree>
    <p:extLst>
      <p:ext uri="{BB962C8B-B14F-4D97-AF65-F5344CB8AC3E}">
        <p14:creationId xmlns:p14="http://schemas.microsoft.com/office/powerpoint/2010/main" val="3820563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sirona ppt text p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8"/>
            <a:ext cx="9144000" cy="51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685800" y="313025"/>
            <a:ext cx="7772400" cy="506192"/>
          </a:xfrm>
          <a:noFill/>
        </p:spPr>
        <p:txBody>
          <a:bodyPr anchor="t"/>
          <a:lstStyle>
            <a:lvl1pPr algn="l">
              <a:defRPr sz="1950" b="1" i="0">
                <a:noFill/>
                <a:latin typeface="Arial Bold"/>
                <a:cs typeface="Arial Bold"/>
              </a:defRPr>
            </a:lvl1pPr>
          </a:lstStyle>
          <a:p>
            <a:r>
              <a:rPr lang="en-US" smtClean="0"/>
              <a:t>Click to edit Master title style</a:t>
            </a:r>
            <a:endParaRPr lang="en-GB" dirty="0"/>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8BD29CB-1EA4-40FE-9394-BA5C362D51D3}" type="slidenum">
              <a:rPr lang="en-GB"/>
              <a:pPr>
                <a:defRPr/>
              </a:pPr>
              <a:t>‹#›</a:t>
            </a:fld>
            <a:endParaRPr lang="en-GB"/>
          </a:p>
        </p:txBody>
      </p:sp>
    </p:spTree>
    <p:extLst>
      <p:ext uri="{BB962C8B-B14F-4D97-AF65-F5344CB8AC3E}">
        <p14:creationId xmlns:p14="http://schemas.microsoft.com/office/powerpoint/2010/main" val="2587613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D60B553D-5D4E-4590-A677-E4B98A228897}" type="slidenum">
              <a:rPr lang="en-GB"/>
              <a:pPr>
                <a:defRPr/>
              </a:pPr>
              <a:t>‹#›</a:t>
            </a:fld>
            <a:endParaRPr lang="en-GB"/>
          </a:p>
        </p:txBody>
      </p:sp>
    </p:spTree>
    <p:extLst>
      <p:ext uri="{BB962C8B-B14F-4D97-AF65-F5344CB8AC3E}">
        <p14:creationId xmlns:p14="http://schemas.microsoft.com/office/powerpoint/2010/main" val="345370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4" y="908447"/>
            <a:ext cx="1995487" cy="3686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0088" y="908447"/>
            <a:ext cx="5838825" cy="3686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AB55E4FA-6DF6-4FBE-AD82-29C25F55EE92}" type="slidenum">
              <a:rPr lang="en-GB"/>
              <a:pPr>
                <a:defRPr/>
              </a:pPr>
              <a:t>‹#›</a:t>
            </a:fld>
            <a:endParaRPr lang="en-GB"/>
          </a:p>
        </p:txBody>
      </p:sp>
    </p:spTree>
    <p:extLst>
      <p:ext uri="{BB962C8B-B14F-4D97-AF65-F5344CB8AC3E}">
        <p14:creationId xmlns:p14="http://schemas.microsoft.com/office/powerpoint/2010/main" val="19327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p:nvPr>
        </p:nvSpPr>
        <p:spPr>
          <a:xfrm>
            <a:off x="1130300" y="1803400"/>
            <a:ext cx="5825202" cy="1234727"/>
          </a:xfrm>
        </p:spPr>
        <p:txBody>
          <a:bodyPr anchor="b">
            <a:noAutofit/>
          </a:bodyPr>
          <a:lstStyle>
            <a:lvl1pPr algn="r">
              <a:defRPr sz="303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6"/>
            <a:ext cx="5825202" cy="822674"/>
          </a:xfrm>
        </p:spPr>
        <p:txBody>
          <a:bodyPr anchor="t"/>
          <a:lstStyle>
            <a:lvl1pPr marL="0" indent="0" algn="r">
              <a:buNone/>
              <a:defRPr>
                <a:solidFill>
                  <a:schemeClr val="tx1">
                    <a:lumMod val="50000"/>
                    <a:lumOff val="5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6F8189-435D-47FF-AE1A-3B73C5292823}" type="datetimeFigureOut">
              <a:rPr lang="en-GB" smtClean="0"/>
              <a:t>09/03/2018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DCB54-A29F-4F9A-8D34-0B390CD09813}" type="slidenum">
              <a:rPr lang="en-GB" smtClean="0"/>
              <a:t>‹#›</a:t>
            </a:fld>
            <a:endParaRPr lang="en-GB"/>
          </a:p>
        </p:txBody>
      </p:sp>
    </p:spTree>
    <p:extLst>
      <p:ext uri="{BB962C8B-B14F-4D97-AF65-F5344CB8AC3E}">
        <p14:creationId xmlns:p14="http://schemas.microsoft.com/office/powerpoint/2010/main" val="449908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14F060-4677-4429-A45E-0C6DAEF75942}" type="datetimeFigureOut">
              <a:rPr lang="en-US"/>
              <a:pPr>
                <a:defRPr/>
              </a:pPr>
              <a:t>3/9/2018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BFB09B-45DF-436C-B176-D67ED330DB99}" type="slidenum">
              <a:rPr lang="en-US"/>
              <a:pPr>
                <a:defRPr/>
              </a:pPr>
              <a:t>‹#›</a:t>
            </a:fld>
            <a:endParaRPr lang="en-US"/>
          </a:p>
        </p:txBody>
      </p:sp>
    </p:spTree>
    <p:extLst>
      <p:ext uri="{BB962C8B-B14F-4D97-AF65-F5344CB8AC3E}">
        <p14:creationId xmlns:p14="http://schemas.microsoft.com/office/powerpoint/2010/main" val="4400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D6DEC6-33FB-4DCC-9381-141B527B266E}" type="datetimeFigureOut">
              <a:rPr lang="en-US"/>
              <a:pPr>
                <a:defRPr/>
              </a:pPr>
              <a:t>3/9/2018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14968-5ADE-4F1B-91B8-0DB42C9E6C42}" type="slidenum">
              <a:rPr lang="en-US"/>
              <a:pPr>
                <a:defRPr/>
              </a:pPr>
              <a:t>‹#›</a:t>
            </a:fld>
            <a:endParaRPr lang="en-US"/>
          </a:p>
        </p:txBody>
      </p:sp>
    </p:spTree>
    <p:extLst>
      <p:ext uri="{BB962C8B-B14F-4D97-AF65-F5344CB8AC3E}">
        <p14:creationId xmlns:p14="http://schemas.microsoft.com/office/powerpoint/2010/main" val="132279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A706F2-7DC9-4744-9BB9-825D9C1A4019}" type="datetimeFigureOut">
              <a:rPr lang="en-US"/>
              <a:pPr>
                <a:defRPr/>
              </a:pPr>
              <a:t>3/9/2018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5ED3EE-9974-4EEC-9014-41DD5E47F977}" type="slidenum">
              <a:rPr lang="en-US"/>
              <a:pPr>
                <a:defRPr/>
              </a:pPr>
              <a:t>‹#›</a:t>
            </a:fld>
            <a:endParaRPr lang="en-US"/>
          </a:p>
        </p:txBody>
      </p:sp>
    </p:spTree>
    <p:extLst>
      <p:ext uri="{BB962C8B-B14F-4D97-AF65-F5344CB8AC3E}">
        <p14:creationId xmlns:p14="http://schemas.microsoft.com/office/powerpoint/2010/main" val="90809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685FFA7-9E57-48E1-9C46-174576F6D3DF}" type="datetimeFigureOut">
              <a:rPr lang="en-US"/>
              <a:pPr>
                <a:defRPr/>
              </a:pPr>
              <a:t>3/9/2018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B911F-03B1-4284-B165-2E373367F4A2}" type="slidenum">
              <a:rPr lang="en-US"/>
              <a:pPr>
                <a:defRPr/>
              </a:pPr>
              <a:t>‹#›</a:t>
            </a:fld>
            <a:endParaRPr lang="en-US"/>
          </a:p>
        </p:txBody>
      </p:sp>
    </p:spTree>
    <p:extLst>
      <p:ext uri="{BB962C8B-B14F-4D97-AF65-F5344CB8AC3E}">
        <p14:creationId xmlns:p14="http://schemas.microsoft.com/office/powerpoint/2010/main" val="318287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D0E4B3-E45F-478E-A216-B0BCF8FC7A90}" type="datetimeFigureOut">
              <a:rPr lang="en-US"/>
              <a:pPr>
                <a:defRPr/>
              </a:pPr>
              <a:t>3/9/2018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2BC1D-34F9-4B97-A3A9-8690A2D31C51}" type="slidenum">
              <a:rPr lang="en-US"/>
              <a:pPr>
                <a:defRPr/>
              </a:pPr>
              <a:t>‹#›</a:t>
            </a:fld>
            <a:endParaRPr lang="en-US"/>
          </a:p>
        </p:txBody>
      </p:sp>
    </p:spTree>
    <p:extLst>
      <p:ext uri="{BB962C8B-B14F-4D97-AF65-F5344CB8AC3E}">
        <p14:creationId xmlns:p14="http://schemas.microsoft.com/office/powerpoint/2010/main" val="332710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2868CD-0F67-4283-A790-4E665C66D78F}" type="datetimeFigureOut">
              <a:rPr lang="en-US"/>
              <a:pPr>
                <a:defRPr/>
              </a:pPr>
              <a:t>3/9/2018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F28ACA-03D8-43EF-B82D-966F0345B8E9}" type="slidenum">
              <a:rPr lang="en-US"/>
              <a:pPr>
                <a:defRPr/>
              </a:pPr>
              <a:t>‹#›</a:t>
            </a:fld>
            <a:endParaRPr lang="en-US"/>
          </a:p>
        </p:txBody>
      </p:sp>
    </p:spTree>
    <p:extLst>
      <p:ext uri="{BB962C8B-B14F-4D97-AF65-F5344CB8AC3E}">
        <p14:creationId xmlns:p14="http://schemas.microsoft.com/office/powerpoint/2010/main" val="33587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48C49C-73DC-40FE-A84B-3F614BCA78CF}" type="datetimeFigureOut">
              <a:rPr lang="en-US"/>
              <a:pPr>
                <a:defRPr/>
              </a:pPr>
              <a:t>3/9/2018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B57F86-99EB-498F-9580-CEAD58888789}" type="slidenum">
              <a:rPr lang="en-US"/>
              <a:pPr>
                <a:defRPr/>
              </a:pPr>
              <a:t>‹#›</a:t>
            </a:fld>
            <a:endParaRPr lang="en-US"/>
          </a:p>
        </p:txBody>
      </p:sp>
    </p:spTree>
    <p:extLst>
      <p:ext uri="{BB962C8B-B14F-4D97-AF65-F5344CB8AC3E}">
        <p14:creationId xmlns:p14="http://schemas.microsoft.com/office/powerpoint/2010/main" val="36142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2B8F51BF-72DF-40E4-AE6D-B382BE2908F2}" type="slidenum">
              <a:rPr lang="en-GB"/>
              <a:pPr>
                <a:defRPr/>
              </a:pPr>
              <a:t>‹#›</a:t>
            </a:fld>
            <a:endParaRPr lang="en-GB"/>
          </a:p>
        </p:txBody>
      </p:sp>
    </p:spTree>
    <p:extLst>
      <p:ext uri="{BB962C8B-B14F-4D97-AF65-F5344CB8AC3E}">
        <p14:creationId xmlns:p14="http://schemas.microsoft.com/office/powerpoint/2010/main" val="1509380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15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69712C-6858-44C3-924D-586E4C239CE4}" type="datetimeFigureOut">
              <a:rPr lang="en-US"/>
              <a:pPr>
                <a:defRPr/>
              </a:pPr>
              <a:t>3/9/2018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E67593-65BE-424D-AFDE-CD5D2583B38E}" type="slidenum">
              <a:rPr lang="en-US"/>
              <a:pPr>
                <a:defRPr/>
              </a:pPr>
              <a:t>‹#›</a:t>
            </a:fld>
            <a:endParaRPr lang="en-US"/>
          </a:p>
        </p:txBody>
      </p:sp>
    </p:spTree>
    <p:extLst>
      <p:ext uri="{BB962C8B-B14F-4D97-AF65-F5344CB8AC3E}">
        <p14:creationId xmlns:p14="http://schemas.microsoft.com/office/powerpoint/2010/main" val="66770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8B5D3D-234E-4A87-89DC-36F618A06189}" type="datetimeFigureOut">
              <a:rPr lang="en-US"/>
              <a:pPr>
                <a:defRPr/>
              </a:pPr>
              <a:t>3/9/2018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96A5A5-50E1-404F-8F93-FD08B0B7F436}" type="slidenum">
              <a:rPr lang="en-US"/>
              <a:pPr>
                <a:defRPr/>
              </a:pPr>
              <a:t>‹#›</a:t>
            </a:fld>
            <a:endParaRPr lang="en-US"/>
          </a:p>
        </p:txBody>
      </p:sp>
    </p:spTree>
    <p:extLst>
      <p:ext uri="{BB962C8B-B14F-4D97-AF65-F5344CB8AC3E}">
        <p14:creationId xmlns:p14="http://schemas.microsoft.com/office/powerpoint/2010/main" val="301269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01B887-3E5C-464A-BD00-3FCDF06CFB2D}" type="datetimeFigureOut">
              <a:rPr lang="en-US"/>
              <a:pPr>
                <a:defRPr/>
              </a:pPr>
              <a:t>3/9/2018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03238-59BB-4AC6-BF35-21EF46EAB593}" type="slidenum">
              <a:rPr lang="en-US"/>
              <a:pPr>
                <a:defRPr/>
              </a:pPr>
              <a:t>‹#›</a:t>
            </a:fld>
            <a:endParaRPr lang="en-US"/>
          </a:p>
        </p:txBody>
      </p:sp>
    </p:spTree>
    <p:extLst>
      <p:ext uri="{BB962C8B-B14F-4D97-AF65-F5344CB8AC3E}">
        <p14:creationId xmlns:p14="http://schemas.microsoft.com/office/powerpoint/2010/main" val="1811648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91B24D-7312-41AD-8369-A87D83E50905}" type="datetimeFigureOut">
              <a:rPr lang="en-US"/>
              <a:pPr>
                <a:defRPr/>
              </a:pPr>
              <a:t>3/9/2018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E901C-0ED1-411A-9C0C-511CE1034085}" type="slidenum">
              <a:rPr lang="en-US"/>
              <a:pPr>
                <a:defRPr/>
              </a:pPr>
              <a:t>‹#›</a:t>
            </a:fld>
            <a:endParaRPr lang="en-US"/>
          </a:p>
        </p:txBody>
      </p:sp>
    </p:spTree>
    <p:extLst>
      <p:ext uri="{BB962C8B-B14F-4D97-AF65-F5344CB8AC3E}">
        <p14:creationId xmlns:p14="http://schemas.microsoft.com/office/powerpoint/2010/main" val="121968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1CD7EA1E-F017-4273-98D3-C448C2668DA9}" type="slidenum">
              <a:rPr lang="en-GB"/>
              <a:pPr>
                <a:defRPr/>
              </a:pPr>
              <a:t>‹#›</a:t>
            </a:fld>
            <a:endParaRPr lang="en-GB"/>
          </a:p>
        </p:txBody>
      </p:sp>
    </p:spTree>
    <p:extLst>
      <p:ext uri="{BB962C8B-B14F-4D97-AF65-F5344CB8AC3E}">
        <p14:creationId xmlns:p14="http://schemas.microsoft.com/office/powerpoint/2010/main" val="284397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088" y="1557338"/>
            <a:ext cx="3916362" cy="30372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8850" y="1557338"/>
            <a:ext cx="3917950" cy="30372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43E45E43-B05A-434D-8297-5DE1F734A05E}" type="slidenum">
              <a:rPr lang="en-GB"/>
              <a:pPr>
                <a:defRPr/>
              </a:pPr>
              <a:t>‹#›</a:t>
            </a:fld>
            <a:endParaRPr lang="en-GB"/>
          </a:p>
        </p:txBody>
      </p:sp>
    </p:spTree>
    <p:extLst>
      <p:ext uri="{BB962C8B-B14F-4D97-AF65-F5344CB8AC3E}">
        <p14:creationId xmlns:p14="http://schemas.microsoft.com/office/powerpoint/2010/main" val="355981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4"/>
          <p:cNvSpPr>
            <a:spLocks noGrp="1" noChangeArrowheads="1"/>
          </p:cNvSpPr>
          <p:nvPr>
            <p:ph type="dt" sz="half" idx="11"/>
          </p:nvPr>
        </p:nvSpPr>
        <p:spPr/>
        <p:txBody>
          <a:bodyPr/>
          <a:lstStyle>
            <a:lvl1pPr>
              <a:defRPr/>
            </a:lvl1pPr>
          </a:lstStyle>
          <a:p>
            <a:pPr>
              <a:defRPr/>
            </a:pPr>
            <a:endParaRPr lang="en-GB"/>
          </a:p>
        </p:txBody>
      </p:sp>
      <p:sp>
        <p:nvSpPr>
          <p:cNvPr id="9" name="Rectangle 5"/>
          <p:cNvSpPr>
            <a:spLocks noGrp="1" noChangeArrowheads="1"/>
          </p:cNvSpPr>
          <p:nvPr>
            <p:ph type="ftr" sz="quarter" idx="12"/>
          </p:nvPr>
        </p:nvSpPr>
        <p:spPr/>
        <p:txBody>
          <a:bodyPr/>
          <a:lstStyle>
            <a:lvl1pPr>
              <a:defRPr/>
            </a:lvl1pPr>
          </a:lstStyle>
          <a:p>
            <a:pPr>
              <a:defRPr/>
            </a:pPr>
            <a:endParaRPr lang="en-GB"/>
          </a:p>
        </p:txBody>
      </p:sp>
      <p:sp>
        <p:nvSpPr>
          <p:cNvPr id="10" name="Rectangle 6"/>
          <p:cNvSpPr>
            <a:spLocks noGrp="1" noChangeArrowheads="1"/>
          </p:cNvSpPr>
          <p:nvPr>
            <p:ph type="sldNum" sz="quarter" idx="13"/>
          </p:nvPr>
        </p:nvSpPr>
        <p:spPr/>
        <p:txBody>
          <a:bodyPr/>
          <a:lstStyle>
            <a:lvl1pPr>
              <a:defRPr/>
            </a:lvl1pPr>
          </a:lstStyle>
          <a:p>
            <a:pPr>
              <a:defRPr/>
            </a:pPr>
            <a:fld id="{9CDD653B-7B39-4207-AD76-D94F2F13E480}" type="slidenum">
              <a:rPr lang="en-GB"/>
              <a:pPr>
                <a:defRPr/>
              </a:pPr>
              <a:t>‹#›</a:t>
            </a:fld>
            <a:endParaRPr lang="en-GB"/>
          </a:p>
        </p:txBody>
      </p:sp>
    </p:spTree>
    <p:extLst>
      <p:ext uri="{BB962C8B-B14F-4D97-AF65-F5344CB8AC3E}">
        <p14:creationId xmlns:p14="http://schemas.microsoft.com/office/powerpoint/2010/main" val="110707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dt" sz="half" idx="11"/>
          </p:nvPr>
        </p:nvSpPr>
        <p:spPr/>
        <p:txBody>
          <a:bodyPr/>
          <a:lstStyle>
            <a:lvl1pPr>
              <a:defRPr/>
            </a:lvl1pPr>
          </a:lstStyle>
          <a:p>
            <a:pPr>
              <a:defRPr/>
            </a:pPr>
            <a:endParaRPr lang="en-GB"/>
          </a:p>
        </p:txBody>
      </p:sp>
      <p:sp>
        <p:nvSpPr>
          <p:cNvPr id="5" name="Rectangle 5"/>
          <p:cNvSpPr>
            <a:spLocks noGrp="1" noChangeArrowheads="1"/>
          </p:cNvSpPr>
          <p:nvPr>
            <p:ph type="ftr" sz="quarter" idx="12"/>
          </p:nvPr>
        </p:nvSpPr>
        <p:spPr/>
        <p:txBody>
          <a:bodyPr/>
          <a:lstStyle>
            <a:lvl1pPr>
              <a:defRPr/>
            </a:lvl1pPr>
          </a:lstStyle>
          <a:p>
            <a:pPr>
              <a:defRPr/>
            </a:pPr>
            <a:endParaRPr lang="en-GB"/>
          </a:p>
        </p:txBody>
      </p:sp>
      <p:sp>
        <p:nvSpPr>
          <p:cNvPr id="6" name="Rectangle 6"/>
          <p:cNvSpPr>
            <a:spLocks noGrp="1" noChangeArrowheads="1"/>
          </p:cNvSpPr>
          <p:nvPr>
            <p:ph type="sldNum" sz="quarter" idx="13"/>
          </p:nvPr>
        </p:nvSpPr>
        <p:spPr/>
        <p:txBody>
          <a:bodyPr/>
          <a:lstStyle>
            <a:lvl1pPr>
              <a:defRPr/>
            </a:lvl1pPr>
          </a:lstStyle>
          <a:p>
            <a:pPr>
              <a:defRPr/>
            </a:pPr>
            <a:fld id="{C5B62A8F-DC8C-489B-9F39-862BB6CB4295}" type="slidenum">
              <a:rPr lang="en-GB"/>
              <a:pPr>
                <a:defRPr/>
              </a:pPr>
              <a:t>‹#›</a:t>
            </a:fld>
            <a:endParaRPr lang="en-GB"/>
          </a:p>
        </p:txBody>
      </p:sp>
    </p:spTree>
    <p:extLst>
      <p:ext uri="{BB962C8B-B14F-4D97-AF65-F5344CB8AC3E}">
        <p14:creationId xmlns:p14="http://schemas.microsoft.com/office/powerpoint/2010/main" val="37679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dt" sz="half" idx="11"/>
          </p:nvPr>
        </p:nvSpPr>
        <p:spPr/>
        <p:txBody>
          <a:bodyPr/>
          <a:lstStyle>
            <a:lvl1pPr>
              <a:defRPr/>
            </a:lvl1pPr>
          </a:lstStyle>
          <a:p>
            <a:pPr>
              <a:defRPr/>
            </a:pPr>
            <a:endParaRPr lang="en-GB"/>
          </a:p>
        </p:txBody>
      </p:sp>
      <p:sp>
        <p:nvSpPr>
          <p:cNvPr id="4" name="Rectangle 5"/>
          <p:cNvSpPr>
            <a:spLocks noGrp="1" noChangeArrowheads="1"/>
          </p:cNvSpPr>
          <p:nvPr>
            <p:ph type="ftr" sz="quarter" idx="12"/>
          </p:nvPr>
        </p:nvSpPr>
        <p:spPr/>
        <p:txBody>
          <a:bodyPr/>
          <a:lstStyle>
            <a:lvl1pPr>
              <a:defRPr/>
            </a:lvl1pPr>
          </a:lstStyle>
          <a:p>
            <a:pPr>
              <a:defRPr/>
            </a:pPr>
            <a:endParaRPr lang="en-GB"/>
          </a:p>
        </p:txBody>
      </p:sp>
      <p:sp>
        <p:nvSpPr>
          <p:cNvPr id="5" name="Rectangle 6"/>
          <p:cNvSpPr>
            <a:spLocks noGrp="1" noChangeArrowheads="1"/>
          </p:cNvSpPr>
          <p:nvPr>
            <p:ph type="sldNum" sz="quarter" idx="13"/>
          </p:nvPr>
        </p:nvSpPr>
        <p:spPr/>
        <p:txBody>
          <a:bodyPr/>
          <a:lstStyle>
            <a:lvl1pPr>
              <a:defRPr/>
            </a:lvl1pPr>
          </a:lstStyle>
          <a:p>
            <a:pPr>
              <a:defRPr/>
            </a:pPr>
            <a:fld id="{3905A2D3-867F-4016-89E3-5D697DD284CD}" type="slidenum">
              <a:rPr lang="en-GB"/>
              <a:pPr>
                <a:defRPr/>
              </a:pPr>
              <a:t>‹#›</a:t>
            </a:fld>
            <a:endParaRPr lang="en-GB"/>
          </a:p>
        </p:txBody>
      </p:sp>
    </p:spTree>
    <p:extLst>
      <p:ext uri="{BB962C8B-B14F-4D97-AF65-F5344CB8AC3E}">
        <p14:creationId xmlns:p14="http://schemas.microsoft.com/office/powerpoint/2010/main" val="78365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CD862EE4-F79A-442B-813E-FC4938CBD5FA}" type="slidenum">
              <a:rPr lang="en-GB"/>
              <a:pPr>
                <a:defRPr/>
              </a:pPr>
              <a:t>‹#›</a:t>
            </a:fld>
            <a:endParaRPr lang="en-GB"/>
          </a:p>
        </p:txBody>
      </p:sp>
    </p:spTree>
    <p:extLst>
      <p:ext uri="{BB962C8B-B14F-4D97-AF65-F5344CB8AC3E}">
        <p14:creationId xmlns:p14="http://schemas.microsoft.com/office/powerpoint/2010/main" val="358980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9951ED7D-4BFD-4F4B-BFDA-224F2C3AEEEA}" type="slidenum">
              <a:rPr lang="en-GB"/>
              <a:pPr>
                <a:defRPr/>
              </a:pPr>
              <a:t>‹#›</a:t>
            </a:fld>
            <a:endParaRPr lang="en-GB"/>
          </a:p>
        </p:txBody>
      </p:sp>
    </p:spTree>
    <p:extLst>
      <p:ext uri="{BB962C8B-B14F-4D97-AF65-F5344CB8AC3E}">
        <p14:creationId xmlns:p14="http://schemas.microsoft.com/office/powerpoint/2010/main" val="376361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sirona ppt title page+ in partnership...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7860"/>
            <a:ext cx="9144000" cy="51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00088" y="908448"/>
            <a:ext cx="7986712" cy="5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700088" y="1557338"/>
            <a:ext cx="7986712" cy="30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GB"/>
          </a:p>
        </p:txBody>
      </p:sp>
      <p:sp>
        <p:nvSpPr>
          <p:cNvPr id="3"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50"/>
            </a:lvl1pPr>
          </a:lstStyle>
          <a:p>
            <a:pPr>
              <a:defRPr/>
            </a:pPr>
            <a:endParaRPr lang="en-GB"/>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GB"/>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987494ED-02FC-4006-921F-9BF5A12A2D6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1" fontAlgn="base" hangingPunct="1">
        <a:spcBef>
          <a:spcPct val="0"/>
        </a:spcBef>
        <a:spcAft>
          <a:spcPct val="0"/>
        </a:spcAft>
        <a:defRPr sz="2850" b="1">
          <a:solidFill>
            <a:srgbClr val="7B3889"/>
          </a:solidFill>
          <a:latin typeface="Arial Bold"/>
          <a:ea typeface="Arial Bold"/>
          <a:cs typeface="Arial Bold"/>
        </a:defRPr>
      </a:lvl1pPr>
      <a:lvl2pPr algn="ctr" rtl="0" eaLnBrk="1" fontAlgn="base" hangingPunct="1">
        <a:spcBef>
          <a:spcPct val="0"/>
        </a:spcBef>
        <a:spcAft>
          <a:spcPct val="0"/>
        </a:spcAft>
        <a:defRPr sz="2850" b="1">
          <a:solidFill>
            <a:srgbClr val="7B3889"/>
          </a:solidFill>
          <a:latin typeface="Arial Bold"/>
          <a:ea typeface="Arial Bold"/>
          <a:cs typeface="Arial Bold"/>
        </a:defRPr>
      </a:lvl2pPr>
      <a:lvl3pPr algn="ctr" rtl="0" eaLnBrk="1" fontAlgn="base" hangingPunct="1">
        <a:spcBef>
          <a:spcPct val="0"/>
        </a:spcBef>
        <a:spcAft>
          <a:spcPct val="0"/>
        </a:spcAft>
        <a:defRPr sz="2850" b="1">
          <a:solidFill>
            <a:srgbClr val="7B3889"/>
          </a:solidFill>
          <a:latin typeface="Arial Bold"/>
          <a:ea typeface="Arial Bold"/>
          <a:cs typeface="Arial Bold"/>
        </a:defRPr>
      </a:lvl3pPr>
      <a:lvl4pPr algn="ctr" rtl="0" eaLnBrk="1" fontAlgn="base" hangingPunct="1">
        <a:spcBef>
          <a:spcPct val="0"/>
        </a:spcBef>
        <a:spcAft>
          <a:spcPct val="0"/>
        </a:spcAft>
        <a:defRPr sz="2850" b="1">
          <a:solidFill>
            <a:srgbClr val="7B3889"/>
          </a:solidFill>
          <a:latin typeface="Arial Bold"/>
          <a:ea typeface="Arial Bold"/>
          <a:cs typeface="Arial Bold"/>
        </a:defRPr>
      </a:lvl4pPr>
      <a:lvl5pPr algn="ctr" rtl="0" eaLnBrk="1" fontAlgn="base" hangingPunct="1">
        <a:spcBef>
          <a:spcPct val="0"/>
        </a:spcBef>
        <a:spcAft>
          <a:spcPct val="0"/>
        </a:spcAft>
        <a:defRPr sz="2850" b="1">
          <a:solidFill>
            <a:srgbClr val="7B3889"/>
          </a:solidFill>
          <a:latin typeface="Arial Bold"/>
          <a:ea typeface="Arial Bold"/>
          <a:cs typeface="Arial Bold"/>
        </a:defRPr>
      </a:lvl5pPr>
      <a:lvl6pPr marL="342900" algn="l" rtl="0" eaLnBrk="1" fontAlgn="base" hangingPunct="1">
        <a:spcBef>
          <a:spcPct val="0"/>
        </a:spcBef>
        <a:spcAft>
          <a:spcPct val="0"/>
        </a:spcAft>
        <a:defRPr sz="3300">
          <a:solidFill>
            <a:schemeClr val="tx2"/>
          </a:solidFill>
          <a:latin typeface="Arial" charset="0"/>
        </a:defRPr>
      </a:lvl6pPr>
      <a:lvl7pPr marL="685800" algn="l" rtl="0" eaLnBrk="1" fontAlgn="base" hangingPunct="1">
        <a:spcBef>
          <a:spcPct val="0"/>
        </a:spcBef>
        <a:spcAft>
          <a:spcPct val="0"/>
        </a:spcAft>
        <a:defRPr sz="3300">
          <a:solidFill>
            <a:schemeClr val="tx2"/>
          </a:solidFill>
          <a:latin typeface="Arial" charset="0"/>
        </a:defRPr>
      </a:lvl7pPr>
      <a:lvl8pPr marL="1028700" algn="l" rtl="0" eaLnBrk="1" fontAlgn="base" hangingPunct="1">
        <a:spcBef>
          <a:spcPct val="0"/>
        </a:spcBef>
        <a:spcAft>
          <a:spcPct val="0"/>
        </a:spcAft>
        <a:defRPr sz="3300">
          <a:solidFill>
            <a:schemeClr val="tx2"/>
          </a:solidFill>
          <a:latin typeface="Arial" charset="0"/>
        </a:defRPr>
      </a:lvl8pPr>
      <a:lvl9pPr marL="1371600" algn="l"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Arial"/>
          <a:ea typeface="+mn-ea"/>
          <a:cs typeface="Arial"/>
        </a:defRPr>
      </a:lvl1pPr>
      <a:lvl2pPr marL="557213" indent="-214313" algn="l" rtl="0" eaLnBrk="1" fontAlgn="base" hangingPunct="1">
        <a:spcBef>
          <a:spcPct val="20000"/>
        </a:spcBef>
        <a:spcAft>
          <a:spcPct val="0"/>
        </a:spcAft>
        <a:buChar char="–"/>
        <a:defRPr sz="2100">
          <a:solidFill>
            <a:schemeClr val="tx1"/>
          </a:solidFill>
          <a:latin typeface="Arial"/>
          <a:cs typeface="Arial"/>
        </a:defRPr>
      </a:lvl2pPr>
      <a:lvl3pPr marL="857250" indent="-171450" algn="l" rtl="0" eaLnBrk="1" fontAlgn="base" hangingPunct="1">
        <a:spcBef>
          <a:spcPct val="20000"/>
        </a:spcBef>
        <a:spcAft>
          <a:spcPct val="0"/>
        </a:spcAft>
        <a:buChar char="•"/>
        <a:defRPr sz="1800">
          <a:solidFill>
            <a:schemeClr val="tx1"/>
          </a:solidFill>
          <a:latin typeface="Arial"/>
          <a:cs typeface="Arial"/>
        </a:defRPr>
      </a:lvl3pPr>
      <a:lvl4pPr marL="1200150" indent="-171450" algn="l" rtl="0" eaLnBrk="1" fontAlgn="base" hangingPunct="1">
        <a:spcBef>
          <a:spcPct val="20000"/>
        </a:spcBef>
        <a:spcAft>
          <a:spcPct val="0"/>
        </a:spcAft>
        <a:buChar char="–"/>
        <a:defRPr sz="1500">
          <a:solidFill>
            <a:schemeClr val="tx1"/>
          </a:solidFill>
          <a:latin typeface="Arial"/>
          <a:cs typeface="Arial"/>
        </a:defRPr>
      </a:lvl4pPr>
      <a:lvl5pPr marL="1543050" indent="-171450" algn="l" rtl="0" eaLnBrk="1" fontAlgn="base" hangingPunct="1">
        <a:spcBef>
          <a:spcPct val="20000"/>
        </a:spcBef>
        <a:spcAft>
          <a:spcPct val="0"/>
        </a:spcAft>
        <a:buChar char="»"/>
        <a:defRPr sz="1500">
          <a:solidFill>
            <a:schemeClr val="tx1"/>
          </a:solidFill>
          <a:latin typeface="Arial"/>
          <a:cs typeface="Arial"/>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DFF3DB4-A1F3-440B-92AF-15AB14DFFD17}" type="datetimeFigureOut">
              <a:rPr lang="en-US"/>
              <a:pPr>
                <a:defRPr/>
              </a:pPr>
              <a:t>3/9/2018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7DEEFDF-0DBC-4ABC-8B01-AE83787B40DA}" type="slidenum">
              <a:rPr lang="en-US"/>
              <a:pPr>
                <a:defRPr/>
              </a:pPr>
              <a:t>‹#›</a:t>
            </a:fld>
            <a:endParaRPr lang="en-US"/>
          </a:p>
        </p:txBody>
      </p:sp>
      <p:pic>
        <p:nvPicPr>
          <p:cNvPr id="2053" name="Picture 6" descr="sirona ppt text page.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3098"/>
            <a:ext cx="9144000" cy="51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685800" y="313025"/>
            <a:ext cx="7772400" cy="506192"/>
          </a:xfrm>
          <a:prstGeom prst="rect">
            <a:avLst/>
          </a:prstGeom>
          <a:noFill/>
          <a:ln w="9525">
            <a:noFill/>
            <a:miter lim="800000"/>
            <a:headEnd/>
            <a:tailEnd/>
          </a:ln>
          <a:effectLst/>
        </p:spPr>
        <p:txBody>
          <a:bodyPr/>
          <a:lstStyle>
            <a:lvl1pPr algn="l">
              <a:defRPr sz="2600" b="1" i="0">
                <a:noFill/>
                <a:latin typeface="Arial Bold"/>
                <a:cs typeface="Arial Bold"/>
              </a:defRPr>
            </a:lvl1pPr>
          </a:lstStyle>
          <a:p>
            <a:pPr>
              <a:defRPr/>
            </a:pPr>
            <a:r>
              <a:rPr lang="en-GB" sz="1950" kern="0" smtClean="0">
                <a:ea typeface="+mj-ea"/>
              </a:rPr>
              <a:t>Main points / content</a:t>
            </a:r>
            <a:endParaRPr lang="en-GB" sz="1950" kern="0" dirty="0">
              <a:ea typeface="+mj-ea"/>
            </a:endParaRPr>
          </a:p>
        </p:txBody>
      </p:sp>
      <p:sp>
        <p:nvSpPr>
          <p:cNvPr id="9" name="Rectangle 2"/>
          <p:cNvSpPr txBox="1">
            <a:spLocks noChangeArrowheads="1"/>
          </p:cNvSpPr>
          <p:nvPr/>
        </p:nvSpPr>
        <p:spPr bwMode="auto">
          <a:xfrm>
            <a:off x="687225" y="940175"/>
            <a:ext cx="7772400" cy="2862918"/>
          </a:xfrm>
          <a:prstGeom prst="rect">
            <a:avLst/>
          </a:prstGeom>
          <a:noFill/>
          <a:ln w="9525">
            <a:noFill/>
            <a:miter lim="800000"/>
            <a:headEnd/>
            <a:tailEnd/>
          </a:ln>
          <a:effectLst/>
        </p:spPr>
        <p:txBody>
          <a:bodyPr/>
          <a:lstStyle>
            <a:lvl1pPr algn="l">
              <a:defRPr sz="2600" b="0" i="0">
                <a:noFill/>
                <a:latin typeface="Arial Bold"/>
                <a:cs typeface="Arial Bold"/>
              </a:defRPr>
            </a:lvl1pPr>
          </a:lstStyle>
          <a:p>
            <a:pPr>
              <a:buClr>
                <a:srgbClr val="7B3889"/>
              </a:buClr>
              <a:buFont typeface="Arial"/>
              <a:buChar char="•"/>
              <a:defRPr/>
            </a:pPr>
            <a:r>
              <a:rPr lang="en-GB" sz="1950" kern="0" dirty="0" smtClean="0">
                <a:latin typeface="Arial"/>
                <a:ea typeface="+mj-ea"/>
                <a:cs typeface="Arial"/>
              </a:rPr>
              <a:t> Entry 1</a:t>
            </a:r>
          </a:p>
          <a:p>
            <a:pPr>
              <a:buClr>
                <a:srgbClr val="7B3889"/>
              </a:buClr>
              <a:buFont typeface="Arial"/>
              <a:buChar char="•"/>
              <a:defRPr/>
            </a:pPr>
            <a:r>
              <a:rPr lang="en-GB" sz="1950" kern="0" dirty="0" smtClean="0">
                <a:latin typeface="Arial"/>
                <a:ea typeface="+mj-ea"/>
                <a:cs typeface="Arial"/>
              </a:rPr>
              <a:t> Entry 2</a:t>
            </a:r>
            <a:endParaRPr lang="en-GB" sz="1950" kern="0" dirty="0">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itchFamily="34" charset="0"/>
        </a:defRPr>
      </a:lvl2pPr>
      <a:lvl3pPr algn="ctr" defTabSz="342900" rtl="0" eaLnBrk="0" fontAlgn="base" hangingPunct="0">
        <a:spcBef>
          <a:spcPct val="0"/>
        </a:spcBef>
        <a:spcAft>
          <a:spcPct val="0"/>
        </a:spcAft>
        <a:defRPr sz="3300">
          <a:solidFill>
            <a:schemeClr val="tx1"/>
          </a:solidFill>
          <a:latin typeface="Calibri" pitchFamily="34" charset="0"/>
        </a:defRPr>
      </a:lvl3pPr>
      <a:lvl4pPr algn="ctr" defTabSz="342900" rtl="0" eaLnBrk="0" fontAlgn="base" hangingPunct="0">
        <a:spcBef>
          <a:spcPct val="0"/>
        </a:spcBef>
        <a:spcAft>
          <a:spcPct val="0"/>
        </a:spcAft>
        <a:defRPr sz="3300">
          <a:solidFill>
            <a:schemeClr val="tx1"/>
          </a:solidFill>
          <a:latin typeface="Calibri" pitchFamily="34" charset="0"/>
        </a:defRPr>
      </a:lvl4pPr>
      <a:lvl5pPr algn="ctr" defTabSz="342900" rtl="0" eaLnBrk="0" fontAlgn="base" hangingPunct="0">
        <a:spcBef>
          <a:spcPct val="0"/>
        </a:spcBef>
        <a:spcAft>
          <a:spcPct val="0"/>
        </a:spcAft>
        <a:defRPr sz="3300">
          <a:solidFill>
            <a:schemeClr val="tx1"/>
          </a:solidFill>
          <a:latin typeface="Calibri" pitchFamily="34" charset="0"/>
        </a:defRPr>
      </a:lvl5pPr>
      <a:lvl6pPr marL="342900" algn="ctr" defTabSz="342900" rtl="0" fontAlgn="base">
        <a:spcBef>
          <a:spcPct val="0"/>
        </a:spcBef>
        <a:spcAft>
          <a:spcPct val="0"/>
        </a:spcAft>
        <a:defRPr sz="3300">
          <a:solidFill>
            <a:schemeClr val="tx1"/>
          </a:solidFill>
          <a:latin typeface="Calibri" pitchFamily="34" charset="0"/>
        </a:defRPr>
      </a:lvl6pPr>
      <a:lvl7pPr marL="685800" algn="ctr" defTabSz="342900" rtl="0" fontAlgn="base">
        <a:spcBef>
          <a:spcPct val="0"/>
        </a:spcBef>
        <a:spcAft>
          <a:spcPct val="0"/>
        </a:spcAft>
        <a:defRPr sz="3300">
          <a:solidFill>
            <a:schemeClr val="tx1"/>
          </a:solidFill>
          <a:latin typeface="Calibri" pitchFamily="34" charset="0"/>
        </a:defRPr>
      </a:lvl7pPr>
      <a:lvl8pPr marL="1028700" algn="ctr" defTabSz="342900" rtl="0" fontAlgn="base">
        <a:spcBef>
          <a:spcPct val="0"/>
        </a:spcBef>
        <a:spcAft>
          <a:spcPct val="0"/>
        </a:spcAft>
        <a:defRPr sz="3300">
          <a:solidFill>
            <a:schemeClr val="tx1"/>
          </a:solidFill>
          <a:latin typeface="Calibri" pitchFamily="34" charset="0"/>
        </a:defRPr>
      </a:lvl8pPr>
      <a:lvl9pPr marL="1371600" algn="ctr" defTabSz="342900" rtl="0" fontAlgn="base">
        <a:spcBef>
          <a:spcPct val="0"/>
        </a:spcBef>
        <a:spcAft>
          <a:spcPct val="0"/>
        </a:spcAft>
        <a:defRPr sz="3300">
          <a:solidFill>
            <a:schemeClr val="tx1"/>
          </a:solidFill>
          <a:latin typeface="Calibri" pitchFamily="34" charset="0"/>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76133" y="7888780"/>
            <a:ext cx="3542407" cy="205383"/>
          </a:xfrm>
        </p:spPr>
        <p:txBody>
          <a:bodyPr/>
          <a:lstStyle/>
          <a:p>
            <a:endParaRPr lang="en-GB" dirty="0"/>
          </a:p>
        </p:txBody>
      </p:sp>
      <p:sp>
        <p:nvSpPr>
          <p:cNvPr id="5" name="Rectangle 2"/>
          <p:cNvSpPr>
            <a:spLocks noChangeArrowheads="1"/>
          </p:cNvSpPr>
          <p:nvPr/>
        </p:nvSpPr>
        <p:spPr bwMode="auto">
          <a:xfrm>
            <a:off x="5294022" y="7563951"/>
            <a:ext cx="103939" cy="3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GB"/>
          </a:p>
        </p:txBody>
      </p:sp>
      <p:sp>
        <p:nvSpPr>
          <p:cNvPr id="8" name="Rectangle 7"/>
          <p:cNvSpPr/>
          <p:nvPr/>
        </p:nvSpPr>
        <p:spPr>
          <a:xfrm>
            <a:off x="0" y="1490839"/>
            <a:ext cx="9144000" cy="2062103"/>
          </a:xfrm>
          <a:prstGeom prst="rect">
            <a:avLst/>
          </a:prstGeom>
        </p:spPr>
        <p:txBody>
          <a:bodyPr wrap="square">
            <a:spAutoFit/>
          </a:bodyPr>
          <a:lstStyle/>
          <a:p>
            <a:pPr algn="ctr"/>
            <a:r>
              <a:rPr lang="en-US" sz="4800" b="1" kern="0" dirty="0">
                <a:solidFill>
                  <a:srgbClr val="1DA7E0"/>
                </a:solidFill>
                <a:latin typeface="Arial Bold" pitchFamily="34" charset="0"/>
                <a:cs typeface="Arial Bold" pitchFamily="34" charset="0"/>
              </a:rPr>
              <a:t>Child Sexual Exploitation (CSE)</a:t>
            </a:r>
          </a:p>
          <a:p>
            <a:pPr algn="ctr"/>
            <a:r>
              <a:rPr lang="en-US" sz="3200" kern="0" dirty="0">
                <a:solidFill>
                  <a:srgbClr val="444443"/>
                </a:solidFill>
                <a:latin typeface="Arial Bold" pitchFamily="34" charset="0"/>
                <a:cs typeface="Arial Bold" pitchFamily="34" charset="0"/>
              </a:rPr>
              <a:t>This won’t happen to me</a:t>
            </a:r>
            <a:r>
              <a:rPr lang="en-US" sz="3200" kern="0" dirty="0" smtClean="0">
                <a:solidFill>
                  <a:srgbClr val="444443"/>
                </a:solidFill>
                <a:latin typeface="Arial Bold" pitchFamily="34" charset="0"/>
                <a:cs typeface="Arial Bold" pitchFamily="34" charset="0"/>
              </a:rPr>
              <a:t>!</a:t>
            </a:r>
            <a:endParaRPr lang="en-US" sz="4800" kern="0" dirty="0">
              <a:solidFill>
                <a:srgbClr val="444443"/>
              </a:solidFill>
              <a:latin typeface="Arial Bold" pitchFamily="34" charset="0"/>
              <a:cs typeface="Arial Bold" pitchFamily="34" charset="0"/>
            </a:endParaRPr>
          </a:p>
        </p:txBody>
      </p:sp>
    </p:spTree>
    <p:extLst>
      <p:ext uri="{BB962C8B-B14F-4D97-AF65-F5344CB8AC3E}">
        <p14:creationId xmlns:p14="http://schemas.microsoft.com/office/powerpoint/2010/main" val="3301455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643808" y="-19878"/>
            <a:ext cx="6937514" cy="817284"/>
          </a:xfrm>
        </p:spPr>
        <p:txBody>
          <a:bodyPr/>
          <a:lstStyle/>
          <a:p>
            <a:pPr algn="l"/>
            <a:r>
              <a:rPr lang="en-GB" sz="2800" dirty="0" smtClean="0">
                <a:solidFill>
                  <a:srgbClr val="00B0F0"/>
                </a:solidFill>
              </a:rPr>
              <a:t>Talk to someone</a:t>
            </a:r>
            <a:endParaRPr lang="en-GB" sz="2800" dirty="0">
              <a:solidFill>
                <a:srgbClr val="00B0F0"/>
              </a:solidFill>
            </a:endParaRPr>
          </a:p>
        </p:txBody>
      </p:sp>
      <p:sp>
        <p:nvSpPr>
          <p:cNvPr id="6" name="Rectangle 5"/>
          <p:cNvSpPr/>
          <p:nvPr/>
        </p:nvSpPr>
        <p:spPr>
          <a:xfrm>
            <a:off x="1053548" y="980916"/>
            <a:ext cx="7275444" cy="461665"/>
          </a:xfrm>
          <a:prstGeom prst="rect">
            <a:avLst/>
          </a:prstGeom>
        </p:spPr>
        <p:txBody>
          <a:bodyPr wrap="square">
            <a:spAutoFit/>
          </a:bodyPr>
          <a:lstStyle/>
          <a:p>
            <a:r>
              <a:rPr lang="en-GB" sz="2400" dirty="0" smtClean="0"/>
              <a:t>Add school support details here</a:t>
            </a:r>
            <a:endParaRPr lang="en-GB" sz="2400" b="1" dirty="0">
              <a:solidFill>
                <a:srgbClr val="0099FE"/>
              </a:solidFill>
            </a:endParaRPr>
          </a:p>
        </p:txBody>
      </p:sp>
    </p:spTree>
    <p:extLst>
      <p:ext uri="{BB962C8B-B14F-4D97-AF65-F5344CB8AC3E}">
        <p14:creationId xmlns:p14="http://schemas.microsoft.com/office/powerpoint/2010/main" val="292611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173" y="0"/>
            <a:ext cx="9144000" cy="817284"/>
          </a:xfrm>
        </p:spPr>
        <p:txBody>
          <a:bodyPr/>
          <a:lstStyle/>
          <a:p>
            <a:pPr algn="l"/>
            <a:r>
              <a:rPr lang="en-GB" sz="2800" dirty="0">
                <a:solidFill>
                  <a:srgbClr val="00B0F0"/>
                </a:solidFill>
              </a:rPr>
              <a:t>LOOK, LISTEN, ASK, ASK AGAIN, </a:t>
            </a:r>
            <a:r>
              <a:rPr lang="en-GB" sz="2800" dirty="0" smtClean="0">
                <a:solidFill>
                  <a:srgbClr val="00B0F0"/>
                </a:solidFill>
              </a:rPr>
              <a:t>BE CURIOUS...</a:t>
            </a:r>
            <a:endParaRPr lang="en-GB" sz="2800" dirty="0">
              <a:solidFill>
                <a:srgbClr val="00B0F0"/>
              </a:solidFill>
            </a:endParaRPr>
          </a:p>
        </p:txBody>
      </p:sp>
      <p:sp>
        <p:nvSpPr>
          <p:cNvPr id="7" name="Rectangle 6"/>
          <p:cNvSpPr/>
          <p:nvPr/>
        </p:nvSpPr>
        <p:spPr>
          <a:xfrm>
            <a:off x="1182756" y="976309"/>
            <a:ext cx="7374835" cy="3046988"/>
          </a:xfrm>
          <a:prstGeom prst="rect">
            <a:avLst/>
          </a:prstGeom>
        </p:spPr>
        <p:txBody>
          <a:bodyPr wrap="square">
            <a:spAutoFit/>
          </a:bodyPr>
          <a:lstStyle/>
          <a:p>
            <a:r>
              <a:rPr lang="en-GB" sz="2400" dirty="0"/>
              <a:t>You can </a:t>
            </a:r>
            <a:r>
              <a:rPr lang="en-GB" sz="2400" dirty="0" smtClean="0"/>
              <a:t>also: </a:t>
            </a:r>
            <a:r>
              <a:rPr lang="en-GB" sz="2400" dirty="0"/>
              <a:t>call the </a:t>
            </a:r>
            <a:r>
              <a:rPr lang="en-GB" sz="2400" b="1" dirty="0"/>
              <a:t>Council on 01454 866000 </a:t>
            </a:r>
            <a:r>
              <a:rPr lang="en-GB" sz="2400" dirty="0"/>
              <a:t>or the </a:t>
            </a:r>
            <a:r>
              <a:rPr lang="en-GB" sz="2400" b="1" dirty="0"/>
              <a:t>Police on 101 </a:t>
            </a:r>
            <a:r>
              <a:rPr lang="en-GB" sz="2400" dirty="0"/>
              <a:t>to talk things through. </a:t>
            </a:r>
            <a:endParaRPr lang="en-GB" sz="2400" dirty="0" smtClean="0"/>
          </a:p>
          <a:p>
            <a:endParaRPr lang="en-GB" sz="2400" dirty="0"/>
          </a:p>
          <a:p>
            <a:r>
              <a:rPr lang="en-GB" sz="2400" dirty="0" smtClean="0"/>
              <a:t>If </a:t>
            </a:r>
            <a:r>
              <a:rPr lang="en-GB" sz="2400" dirty="0"/>
              <a:t>you’re in immediate danger outside of school, </a:t>
            </a:r>
            <a:r>
              <a:rPr lang="en-GB" sz="2400" b="1" dirty="0"/>
              <a:t>dial 999 straight away</a:t>
            </a:r>
            <a:r>
              <a:rPr lang="en-GB" sz="2400" dirty="0"/>
              <a:t>. </a:t>
            </a:r>
            <a:endParaRPr lang="en-GB" sz="2400" dirty="0" smtClean="0"/>
          </a:p>
          <a:p>
            <a:endParaRPr lang="en-GB" sz="2400" dirty="0"/>
          </a:p>
          <a:p>
            <a:r>
              <a:rPr lang="en-GB" sz="2400" dirty="0" smtClean="0"/>
              <a:t>To </a:t>
            </a:r>
            <a:r>
              <a:rPr lang="en-GB" sz="2400" dirty="0"/>
              <a:t>find out more about CSE visit </a:t>
            </a:r>
            <a:r>
              <a:rPr lang="en-GB" sz="2400" b="1" dirty="0">
                <a:solidFill>
                  <a:srgbClr val="0099FE"/>
                </a:solidFill>
              </a:rPr>
              <a:t>www.southglos.gov.uk/CSE</a:t>
            </a:r>
          </a:p>
        </p:txBody>
      </p:sp>
    </p:spTree>
    <p:extLst>
      <p:ext uri="{BB962C8B-B14F-4D97-AF65-F5344CB8AC3E}">
        <p14:creationId xmlns:p14="http://schemas.microsoft.com/office/powerpoint/2010/main" val="230897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9745" r="10453"/>
          <a:stretch/>
        </p:blipFill>
        <p:spPr>
          <a:xfrm rot="492962">
            <a:off x="4111159" y="1934701"/>
            <a:ext cx="2074276" cy="1971039"/>
          </a:xfrm>
          <a:prstGeom prst="rect">
            <a:avLst/>
          </a:prstGeom>
        </p:spPr>
      </p:pic>
      <p:pic>
        <p:nvPicPr>
          <p:cNvPr id="10" name="Picture 9"/>
          <p:cNvPicPr>
            <a:picLocks noChangeAspect="1"/>
          </p:cNvPicPr>
          <p:nvPr/>
        </p:nvPicPr>
        <p:blipFill rotWithShape="1">
          <a:blip r:embed="rId4"/>
          <a:srcRect t="18000" r="3804"/>
          <a:stretch/>
        </p:blipFill>
        <p:spPr>
          <a:xfrm>
            <a:off x="1348840" y="2020839"/>
            <a:ext cx="2983513" cy="1671083"/>
          </a:xfrm>
          <a:prstGeom prst="rect">
            <a:avLst/>
          </a:prstGeom>
          <a:effectLst>
            <a:softEdge rad="127000"/>
          </a:effectLst>
        </p:spPr>
      </p:pic>
      <p:sp>
        <p:nvSpPr>
          <p:cNvPr id="2" name="Title 1"/>
          <p:cNvSpPr>
            <a:spLocks noGrp="1"/>
          </p:cNvSpPr>
          <p:nvPr>
            <p:ph type="ctrTitle"/>
          </p:nvPr>
        </p:nvSpPr>
        <p:spPr>
          <a:xfrm>
            <a:off x="0" y="737937"/>
            <a:ext cx="9144000" cy="3428693"/>
          </a:xfrm>
        </p:spPr>
        <p:txBody>
          <a:bodyPr anchor="t"/>
          <a:lstStyle/>
          <a:p>
            <a:pPr algn="ctr"/>
            <a:r>
              <a:rPr lang="en-GB" sz="3200" dirty="0" smtClean="0">
                <a:solidFill>
                  <a:srgbClr val="1DA7E0"/>
                </a:solidFill>
              </a:rPr>
              <a:t>Healthy relationships</a:t>
            </a:r>
            <a:endParaRPr lang="en-GB" sz="3200" dirty="0">
              <a:solidFill>
                <a:srgbClr val="1DA7E0"/>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335" y="1106975"/>
            <a:ext cx="2068063" cy="1219295"/>
          </a:xfrm>
          <a:prstGeom prst="rect">
            <a:avLst/>
          </a:prstGeom>
          <a:effectLst>
            <a:softEdge rad="127000"/>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0113" t="8902" r="4494" b="8471"/>
          <a:stretch/>
        </p:blipFill>
        <p:spPr>
          <a:xfrm>
            <a:off x="7522788" y="801111"/>
            <a:ext cx="1553041" cy="165117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98808">
            <a:off x="6192842" y="2146357"/>
            <a:ext cx="1574421" cy="1442218"/>
          </a:xfrm>
          <a:prstGeom prst="rect">
            <a:avLst/>
          </a:prstGeom>
        </p:spPr>
      </p:pic>
    </p:spTree>
    <p:extLst>
      <p:ext uri="{BB962C8B-B14F-4D97-AF65-F5344CB8AC3E}">
        <p14:creationId xmlns:p14="http://schemas.microsoft.com/office/powerpoint/2010/main" val="263516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427" y="998568"/>
            <a:ext cx="1718277" cy="2212933"/>
          </a:xfrm>
          <a:prstGeom prst="rect">
            <a:avLst/>
          </a:prstGeom>
        </p:spPr>
      </p:pic>
    </p:spTree>
    <p:extLst>
      <p:ext uri="{BB962C8B-B14F-4D97-AF65-F5344CB8AC3E}">
        <p14:creationId xmlns:p14="http://schemas.microsoft.com/office/powerpoint/2010/main" val="40718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03" t="4598" r="7241" b="8659"/>
          <a:stretch/>
        </p:blipFill>
        <p:spPr>
          <a:xfrm>
            <a:off x="1328945" y="660610"/>
            <a:ext cx="3287863" cy="3264790"/>
          </a:xfrm>
          <a:prstGeom prst="rect">
            <a:avLst/>
          </a:prstGeom>
        </p:spPr>
      </p:pic>
      <p:sp>
        <p:nvSpPr>
          <p:cNvPr id="6" name="TextBox 5"/>
          <p:cNvSpPr txBox="1"/>
          <p:nvPr/>
        </p:nvSpPr>
        <p:spPr>
          <a:xfrm>
            <a:off x="2317532" y="811925"/>
            <a:ext cx="2443655" cy="369332"/>
          </a:xfrm>
          <a:prstGeom prst="rect">
            <a:avLst/>
          </a:prstGeom>
          <a:noFill/>
        </p:spPr>
        <p:txBody>
          <a:bodyPr wrap="square" rtlCol="0">
            <a:spAutoFit/>
          </a:bodyPr>
          <a:lstStyle/>
          <a:p>
            <a:endParaRPr lang="en-GB" dirty="0"/>
          </a:p>
        </p:txBody>
      </p:sp>
      <p:sp>
        <p:nvSpPr>
          <p:cNvPr id="7" name="TextBox 6"/>
          <p:cNvSpPr txBox="1"/>
          <p:nvPr/>
        </p:nvSpPr>
        <p:spPr>
          <a:xfrm>
            <a:off x="4735803" y="653983"/>
            <a:ext cx="4231734" cy="461665"/>
          </a:xfrm>
          <a:prstGeom prst="rect">
            <a:avLst/>
          </a:prstGeom>
          <a:noFill/>
        </p:spPr>
        <p:txBody>
          <a:bodyPr wrap="square" rtlCol="0">
            <a:spAutoFit/>
          </a:bodyPr>
          <a:lstStyle/>
          <a:p>
            <a:r>
              <a:rPr lang="en-GB" sz="2400" b="1" dirty="0">
                <a:solidFill>
                  <a:srgbClr val="1DA7E0"/>
                </a:solidFill>
              </a:rPr>
              <a:t>Who you talk to…</a:t>
            </a:r>
          </a:p>
        </p:txBody>
      </p:sp>
      <p:sp>
        <p:nvSpPr>
          <p:cNvPr id="8" name="TextBox 7"/>
          <p:cNvSpPr txBox="1"/>
          <p:nvPr/>
        </p:nvSpPr>
        <p:spPr>
          <a:xfrm>
            <a:off x="4735803" y="1181257"/>
            <a:ext cx="4231734" cy="461665"/>
          </a:xfrm>
          <a:prstGeom prst="rect">
            <a:avLst/>
          </a:prstGeom>
          <a:noFill/>
        </p:spPr>
        <p:txBody>
          <a:bodyPr wrap="square" rtlCol="0">
            <a:spAutoFit/>
          </a:bodyPr>
          <a:lstStyle/>
          <a:p>
            <a:r>
              <a:rPr lang="en-GB" sz="2400" b="1" dirty="0" smtClean="0">
                <a:solidFill>
                  <a:srgbClr val="1DA7E0"/>
                </a:solidFill>
              </a:rPr>
              <a:t>Who you meet up with…</a:t>
            </a:r>
            <a:endParaRPr lang="en-GB" sz="2400" b="1" dirty="0">
              <a:solidFill>
                <a:srgbClr val="1DA7E0"/>
              </a:solidFill>
            </a:endParaRPr>
          </a:p>
        </p:txBody>
      </p:sp>
      <p:sp>
        <p:nvSpPr>
          <p:cNvPr id="9" name="TextBox 8"/>
          <p:cNvSpPr txBox="1"/>
          <p:nvPr/>
        </p:nvSpPr>
        <p:spPr>
          <a:xfrm>
            <a:off x="4735803" y="2763079"/>
            <a:ext cx="4231734" cy="461665"/>
          </a:xfrm>
          <a:prstGeom prst="rect">
            <a:avLst/>
          </a:prstGeom>
          <a:noFill/>
        </p:spPr>
        <p:txBody>
          <a:bodyPr wrap="square" rtlCol="0">
            <a:spAutoFit/>
          </a:bodyPr>
          <a:lstStyle/>
          <a:p>
            <a:r>
              <a:rPr lang="en-GB" sz="2400" b="1" dirty="0">
                <a:solidFill>
                  <a:srgbClr val="1DA7E0"/>
                </a:solidFill>
              </a:rPr>
              <a:t>What you do…</a:t>
            </a:r>
          </a:p>
        </p:txBody>
      </p:sp>
      <p:sp>
        <p:nvSpPr>
          <p:cNvPr id="10" name="TextBox 9"/>
          <p:cNvSpPr txBox="1"/>
          <p:nvPr/>
        </p:nvSpPr>
        <p:spPr>
          <a:xfrm>
            <a:off x="4735803" y="2235805"/>
            <a:ext cx="4231734" cy="461665"/>
          </a:xfrm>
          <a:prstGeom prst="rect">
            <a:avLst/>
          </a:prstGeom>
          <a:noFill/>
        </p:spPr>
        <p:txBody>
          <a:bodyPr wrap="square" rtlCol="0">
            <a:spAutoFit/>
          </a:bodyPr>
          <a:lstStyle/>
          <a:p>
            <a:r>
              <a:rPr lang="en-GB" sz="2400" b="1" dirty="0">
                <a:solidFill>
                  <a:srgbClr val="1DA7E0"/>
                </a:solidFill>
              </a:rPr>
              <a:t>When you go out…</a:t>
            </a:r>
          </a:p>
        </p:txBody>
      </p:sp>
      <p:sp>
        <p:nvSpPr>
          <p:cNvPr id="11" name="TextBox 10"/>
          <p:cNvSpPr txBox="1"/>
          <p:nvPr/>
        </p:nvSpPr>
        <p:spPr>
          <a:xfrm>
            <a:off x="4735803" y="1708531"/>
            <a:ext cx="4231734" cy="461665"/>
          </a:xfrm>
          <a:prstGeom prst="rect">
            <a:avLst/>
          </a:prstGeom>
          <a:noFill/>
        </p:spPr>
        <p:txBody>
          <a:bodyPr wrap="square" rtlCol="0">
            <a:spAutoFit/>
          </a:bodyPr>
          <a:lstStyle/>
          <a:p>
            <a:r>
              <a:rPr lang="en-GB" sz="2400" b="1" dirty="0">
                <a:solidFill>
                  <a:srgbClr val="1DA7E0"/>
                </a:solidFill>
              </a:rPr>
              <a:t>Where you go…</a:t>
            </a:r>
          </a:p>
        </p:txBody>
      </p:sp>
      <p:sp>
        <p:nvSpPr>
          <p:cNvPr id="12" name="TextBox 11"/>
          <p:cNvSpPr txBox="1"/>
          <p:nvPr/>
        </p:nvSpPr>
        <p:spPr>
          <a:xfrm>
            <a:off x="4735803" y="3290353"/>
            <a:ext cx="4231734" cy="461665"/>
          </a:xfrm>
          <a:prstGeom prst="rect">
            <a:avLst/>
          </a:prstGeom>
          <a:noFill/>
        </p:spPr>
        <p:txBody>
          <a:bodyPr wrap="square" rtlCol="0">
            <a:spAutoFit/>
          </a:bodyPr>
          <a:lstStyle/>
          <a:p>
            <a:r>
              <a:rPr lang="en-GB" sz="2400" b="1" dirty="0">
                <a:solidFill>
                  <a:srgbClr val="1DA7E0"/>
                </a:solidFill>
              </a:rPr>
              <a:t>What you wear…</a:t>
            </a:r>
          </a:p>
        </p:txBody>
      </p:sp>
    </p:spTree>
    <p:extLst>
      <p:ext uri="{BB962C8B-B14F-4D97-AF65-F5344CB8AC3E}">
        <p14:creationId xmlns:p14="http://schemas.microsoft.com/office/powerpoint/2010/main" val="3591108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06905"/>
          </a:xfrm>
        </p:spPr>
        <p:txBody>
          <a:bodyPr/>
          <a:lstStyle/>
          <a:p>
            <a:pPr algn="ctr"/>
            <a:r>
              <a:rPr lang="en-GB" sz="3200" dirty="0" smtClean="0">
                <a:solidFill>
                  <a:srgbClr val="1DA7E0"/>
                </a:solidFill>
              </a:rPr>
              <a:t>What’s this got to do with CSE?</a:t>
            </a:r>
            <a:endParaRPr lang="en-GB" sz="3200" dirty="0">
              <a:solidFill>
                <a:srgbClr val="1DA7E0"/>
              </a:solidFill>
            </a:endParaRPr>
          </a:p>
        </p:txBody>
      </p:sp>
      <p:sp>
        <p:nvSpPr>
          <p:cNvPr id="4" name="Rectangle 3"/>
          <p:cNvSpPr/>
          <p:nvPr/>
        </p:nvSpPr>
        <p:spPr>
          <a:xfrm>
            <a:off x="3208420" y="1369290"/>
            <a:ext cx="5358063" cy="2585323"/>
          </a:xfrm>
          <a:prstGeom prst="rect">
            <a:avLst/>
          </a:prstGeom>
        </p:spPr>
        <p:txBody>
          <a:bodyPr wrap="square">
            <a:spAutoFit/>
          </a:bodyPr>
          <a:lstStyle/>
          <a:p>
            <a:r>
              <a:rPr lang="en-GB" dirty="0" smtClean="0">
                <a:solidFill>
                  <a:srgbClr val="444443"/>
                </a:solidFill>
              </a:rPr>
              <a:t>CSE is the control </a:t>
            </a:r>
            <a:r>
              <a:rPr lang="en-GB" dirty="0">
                <a:solidFill>
                  <a:srgbClr val="444443"/>
                </a:solidFill>
              </a:rPr>
              <a:t>of a </a:t>
            </a:r>
            <a:r>
              <a:rPr lang="en-GB" dirty="0" smtClean="0">
                <a:solidFill>
                  <a:srgbClr val="444443"/>
                </a:solidFill>
              </a:rPr>
              <a:t>child or young person </a:t>
            </a:r>
            <a:r>
              <a:rPr lang="en-GB" dirty="0">
                <a:solidFill>
                  <a:srgbClr val="444443"/>
                </a:solidFill>
              </a:rPr>
              <a:t>through force, threats or </a:t>
            </a:r>
            <a:r>
              <a:rPr lang="en-GB" dirty="0" smtClean="0">
                <a:solidFill>
                  <a:srgbClr val="444443"/>
                </a:solidFill>
              </a:rPr>
              <a:t>manipulation and is a type of sexual abuse.  This process is called grooming.</a:t>
            </a:r>
          </a:p>
          <a:p>
            <a:endParaRPr lang="en-GB" dirty="0">
              <a:solidFill>
                <a:srgbClr val="444443"/>
              </a:solidFill>
            </a:endParaRPr>
          </a:p>
          <a:p>
            <a:r>
              <a:rPr lang="en-GB" dirty="0" smtClean="0">
                <a:solidFill>
                  <a:srgbClr val="444443"/>
                </a:solidFill>
              </a:rPr>
              <a:t>Children and young people </a:t>
            </a:r>
            <a:r>
              <a:rPr lang="en-GB" dirty="0">
                <a:solidFill>
                  <a:srgbClr val="444443"/>
                </a:solidFill>
              </a:rPr>
              <a:t>can be </a:t>
            </a:r>
            <a:r>
              <a:rPr lang="en-GB" dirty="0" smtClean="0">
                <a:solidFill>
                  <a:srgbClr val="444443"/>
                </a:solidFill>
              </a:rPr>
              <a:t>‘groomed’ </a:t>
            </a:r>
            <a:r>
              <a:rPr lang="en-GB" dirty="0">
                <a:solidFill>
                  <a:srgbClr val="444443"/>
                </a:solidFill>
              </a:rPr>
              <a:t>online or in the real world, by a stranger or by someone they </a:t>
            </a:r>
            <a:r>
              <a:rPr lang="en-GB" dirty="0" smtClean="0">
                <a:solidFill>
                  <a:srgbClr val="444443"/>
                </a:solidFill>
              </a:rPr>
              <a:t>know.</a:t>
            </a:r>
          </a:p>
          <a:p>
            <a:endParaRPr lang="en-GB" dirty="0">
              <a:solidFill>
                <a:srgbClr val="444443"/>
              </a:solidFill>
            </a:endParaRPr>
          </a:p>
          <a:p>
            <a:endParaRPr lang="en-GB" dirty="0">
              <a:solidFill>
                <a:srgbClr val="444443"/>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198" r="7172"/>
          <a:stretch/>
        </p:blipFill>
        <p:spPr>
          <a:xfrm>
            <a:off x="946842" y="1369290"/>
            <a:ext cx="2065535" cy="1808354"/>
          </a:xfrm>
          <a:prstGeom prst="rect">
            <a:avLst/>
          </a:prstGeom>
        </p:spPr>
      </p:pic>
    </p:spTree>
    <p:extLst>
      <p:ext uri="{BB962C8B-B14F-4D97-AF65-F5344CB8AC3E}">
        <p14:creationId xmlns:p14="http://schemas.microsoft.com/office/powerpoint/2010/main" val="38388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5"/>
            <a:ext cx="9144000" cy="334745"/>
          </a:xfrm>
        </p:spPr>
        <p:txBody>
          <a:bodyPr anchor="t"/>
          <a:lstStyle/>
          <a:p>
            <a:pPr algn="ctr"/>
            <a:r>
              <a:rPr lang="en-GB" sz="3200" dirty="0" smtClean="0">
                <a:solidFill>
                  <a:srgbClr val="1DA7E0"/>
                </a:solidFill>
              </a:rPr>
              <a:t>The Grooming Line</a:t>
            </a:r>
            <a:endParaRPr lang="en-GB" sz="3200" dirty="0">
              <a:solidFill>
                <a:srgbClr val="1DA7E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37" t="28812" r="5402" b="37012"/>
          <a:stretch/>
        </p:blipFill>
        <p:spPr>
          <a:xfrm>
            <a:off x="1679033" y="538868"/>
            <a:ext cx="5124873" cy="1386950"/>
          </a:xfrm>
          <a:prstGeom prst="rect">
            <a:avLst/>
          </a:prstGeom>
        </p:spPr>
      </p:pic>
      <p:sp>
        <p:nvSpPr>
          <p:cNvPr id="5" name="TextBox 4"/>
          <p:cNvSpPr txBox="1"/>
          <p:nvPr/>
        </p:nvSpPr>
        <p:spPr>
          <a:xfrm>
            <a:off x="123712" y="448490"/>
            <a:ext cx="1400514" cy="1477328"/>
          </a:xfrm>
          <a:prstGeom prst="rect">
            <a:avLst/>
          </a:prstGeom>
          <a:noFill/>
        </p:spPr>
        <p:txBody>
          <a:bodyPr wrap="square" rtlCol="0">
            <a:spAutoFit/>
          </a:bodyPr>
          <a:lstStyle/>
          <a:p>
            <a:pPr algn="ctr"/>
            <a:r>
              <a:rPr lang="en-GB" dirty="0" smtClean="0">
                <a:solidFill>
                  <a:srgbClr val="444443"/>
                </a:solidFill>
              </a:rPr>
              <a:t>Observing</a:t>
            </a:r>
          </a:p>
          <a:p>
            <a:pPr algn="ctr"/>
            <a:r>
              <a:rPr lang="en-GB" dirty="0" smtClean="0">
                <a:solidFill>
                  <a:srgbClr val="444443"/>
                </a:solidFill>
              </a:rPr>
              <a:t>Selecting</a:t>
            </a:r>
          </a:p>
          <a:p>
            <a:pPr algn="ctr"/>
            <a:r>
              <a:rPr lang="en-GB" dirty="0" smtClean="0">
                <a:solidFill>
                  <a:srgbClr val="444443"/>
                </a:solidFill>
              </a:rPr>
              <a:t>Befriending</a:t>
            </a:r>
          </a:p>
          <a:p>
            <a:pPr algn="ctr"/>
            <a:r>
              <a:rPr lang="en-GB" dirty="0" smtClean="0">
                <a:solidFill>
                  <a:srgbClr val="444443"/>
                </a:solidFill>
              </a:rPr>
              <a:t>Gaining trust</a:t>
            </a:r>
            <a:endParaRPr lang="en-GB" dirty="0">
              <a:solidFill>
                <a:srgbClr val="444443"/>
              </a:solidFill>
            </a:endParaRPr>
          </a:p>
        </p:txBody>
      </p:sp>
      <p:sp>
        <p:nvSpPr>
          <p:cNvPr id="6" name="TextBox 5"/>
          <p:cNvSpPr txBox="1"/>
          <p:nvPr/>
        </p:nvSpPr>
        <p:spPr>
          <a:xfrm>
            <a:off x="1064429" y="2119781"/>
            <a:ext cx="2985977" cy="2031325"/>
          </a:xfrm>
          <a:prstGeom prst="rect">
            <a:avLst/>
          </a:prstGeom>
          <a:noFill/>
        </p:spPr>
        <p:txBody>
          <a:bodyPr wrap="square" rtlCol="0">
            <a:spAutoFit/>
          </a:bodyPr>
          <a:lstStyle/>
          <a:p>
            <a:pPr algn="ctr"/>
            <a:r>
              <a:rPr lang="en-GB" dirty="0" smtClean="0">
                <a:solidFill>
                  <a:srgbClr val="444443"/>
                </a:solidFill>
              </a:rPr>
              <a:t>Making you feel special</a:t>
            </a:r>
          </a:p>
          <a:p>
            <a:pPr algn="ctr"/>
            <a:r>
              <a:rPr lang="en-GB" dirty="0" smtClean="0">
                <a:solidFill>
                  <a:srgbClr val="444443"/>
                </a:solidFill>
              </a:rPr>
              <a:t>Giving gifts</a:t>
            </a:r>
          </a:p>
          <a:p>
            <a:pPr algn="ctr"/>
            <a:r>
              <a:rPr lang="en-GB" dirty="0" smtClean="0">
                <a:solidFill>
                  <a:srgbClr val="444443"/>
                </a:solidFill>
              </a:rPr>
              <a:t>Spending time with you</a:t>
            </a:r>
          </a:p>
          <a:p>
            <a:pPr algn="ctr"/>
            <a:r>
              <a:rPr lang="en-GB" dirty="0" smtClean="0">
                <a:solidFill>
                  <a:srgbClr val="444443"/>
                </a:solidFill>
              </a:rPr>
              <a:t>Listening</a:t>
            </a:r>
          </a:p>
          <a:p>
            <a:pPr algn="ctr"/>
            <a:r>
              <a:rPr lang="en-GB" dirty="0" smtClean="0">
                <a:solidFill>
                  <a:srgbClr val="444443"/>
                </a:solidFill>
              </a:rPr>
              <a:t>Being there</a:t>
            </a:r>
          </a:p>
          <a:p>
            <a:pPr algn="ctr"/>
            <a:r>
              <a:rPr lang="en-GB" dirty="0" smtClean="0">
                <a:solidFill>
                  <a:srgbClr val="444443"/>
                </a:solidFill>
              </a:rPr>
              <a:t>Keeping secrets</a:t>
            </a:r>
          </a:p>
          <a:p>
            <a:pPr algn="ctr"/>
            <a:r>
              <a:rPr lang="en-GB" dirty="0" smtClean="0">
                <a:solidFill>
                  <a:srgbClr val="444443"/>
                </a:solidFill>
              </a:rPr>
              <a:t>Offering protection</a:t>
            </a:r>
            <a:endParaRPr lang="en-GB" dirty="0">
              <a:solidFill>
                <a:srgbClr val="444443"/>
              </a:solidFill>
            </a:endParaRPr>
          </a:p>
        </p:txBody>
      </p:sp>
      <p:sp>
        <p:nvSpPr>
          <p:cNvPr id="7" name="TextBox 6"/>
          <p:cNvSpPr txBox="1"/>
          <p:nvPr/>
        </p:nvSpPr>
        <p:spPr>
          <a:xfrm>
            <a:off x="3890302" y="2085196"/>
            <a:ext cx="2451538" cy="2031325"/>
          </a:xfrm>
          <a:prstGeom prst="rect">
            <a:avLst/>
          </a:prstGeom>
          <a:noFill/>
        </p:spPr>
        <p:txBody>
          <a:bodyPr wrap="square" rtlCol="0">
            <a:spAutoFit/>
          </a:bodyPr>
          <a:lstStyle/>
          <a:p>
            <a:pPr algn="ctr"/>
            <a:r>
              <a:rPr lang="en-GB" dirty="0" smtClean="0">
                <a:solidFill>
                  <a:srgbClr val="444443"/>
                </a:solidFill>
              </a:rPr>
              <a:t>Being your girlfriend/boyfriend</a:t>
            </a:r>
          </a:p>
          <a:p>
            <a:pPr algn="ctr"/>
            <a:r>
              <a:rPr lang="en-GB" dirty="0" smtClean="0">
                <a:solidFill>
                  <a:srgbClr val="444443"/>
                </a:solidFill>
              </a:rPr>
              <a:t>Establishing a sexual relationship</a:t>
            </a:r>
          </a:p>
          <a:p>
            <a:pPr algn="ctr"/>
            <a:r>
              <a:rPr lang="en-GB" dirty="0" smtClean="0">
                <a:solidFill>
                  <a:srgbClr val="444443"/>
                </a:solidFill>
              </a:rPr>
              <a:t>Engaging in forbidden activities</a:t>
            </a:r>
          </a:p>
          <a:p>
            <a:pPr algn="ctr"/>
            <a:r>
              <a:rPr lang="en-GB" dirty="0" smtClean="0">
                <a:solidFill>
                  <a:srgbClr val="444443"/>
                </a:solidFill>
              </a:rPr>
              <a:t>Being inconsistent</a:t>
            </a:r>
            <a:endParaRPr lang="en-GB" dirty="0">
              <a:solidFill>
                <a:srgbClr val="444443"/>
              </a:solidFill>
            </a:endParaRPr>
          </a:p>
        </p:txBody>
      </p:sp>
      <p:sp>
        <p:nvSpPr>
          <p:cNvPr id="8" name="TextBox 7"/>
          <p:cNvSpPr txBox="1"/>
          <p:nvPr/>
        </p:nvSpPr>
        <p:spPr>
          <a:xfrm>
            <a:off x="6496647" y="95500"/>
            <a:ext cx="2046828" cy="3600986"/>
          </a:xfrm>
          <a:prstGeom prst="rect">
            <a:avLst/>
          </a:prstGeom>
          <a:noFill/>
        </p:spPr>
        <p:txBody>
          <a:bodyPr wrap="square" rtlCol="0">
            <a:spAutoFit/>
          </a:bodyPr>
          <a:lstStyle/>
          <a:p>
            <a:pPr algn="ctr"/>
            <a:r>
              <a:rPr lang="en-GB" dirty="0" smtClean="0">
                <a:solidFill>
                  <a:srgbClr val="444443"/>
                </a:solidFill>
              </a:rPr>
              <a:t>Becoming ‘unloving’</a:t>
            </a:r>
          </a:p>
          <a:p>
            <a:pPr algn="ctr"/>
            <a:r>
              <a:rPr lang="en-GB" dirty="0" smtClean="0">
                <a:solidFill>
                  <a:srgbClr val="444443"/>
                </a:solidFill>
              </a:rPr>
              <a:t>Withdrawal of love</a:t>
            </a:r>
          </a:p>
          <a:p>
            <a:pPr algn="ctr"/>
            <a:r>
              <a:rPr lang="en-GB" dirty="0" smtClean="0">
                <a:solidFill>
                  <a:srgbClr val="444443"/>
                </a:solidFill>
              </a:rPr>
              <a:t>Isolation</a:t>
            </a:r>
          </a:p>
          <a:p>
            <a:pPr algn="ctr"/>
            <a:r>
              <a:rPr lang="en-GB" dirty="0" smtClean="0">
                <a:solidFill>
                  <a:srgbClr val="444443"/>
                </a:solidFill>
              </a:rPr>
              <a:t>Manipulation</a:t>
            </a:r>
          </a:p>
          <a:p>
            <a:pPr algn="ctr"/>
            <a:r>
              <a:rPr lang="en-GB" dirty="0" smtClean="0">
                <a:solidFill>
                  <a:srgbClr val="444443"/>
                </a:solidFill>
              </a:rPr>
              <a:t>Threatening</a:t>
            </a:r>
          </a:p>
          <a:p>
            <a:pPr algn="ctr"/>
            <a:r>
              <a:rPr lang="en-GB" dirty="0" smtClean="0">
                <a:solidFill>
                  <a:srgbClr val="444443"/>
                </a:solidFill>
              </a:rPr>
              <a:t>Physical violence</a:t>
            </a:r>
          </a:p>
          <a:p>
            <a:pPr algn="ctr"/>
            <a:r>
              <a:rPr lang="en-GB" dirty="0" smtClean="0">
                <a:solidFill>
                  <a:srgbClr val="444443"/>
                </a:solidFill>
              </a:rPr>
              <a:t>Giving drugs</a:t>
            </a:r>
          </a:p>
          <a:p>
            <a:pPr algn="ctr"/>
            <a:r>
              <a:rPr lang="en-GB" dirty="0" smtClean="0">
                <a:solidFill>
                  <a:srgbClr val="444443"/>
                </a:solidFill>
              </a:rPr>
              <a:t>Making you have sex with other people</a:t>
            </a:r>
          </a:p>
          <a:p>
            <a:pPr algn="ctr"/>
            <a:endParaRPr lang="en-GB" sz="1200" dirty="0">
              <a:solidFill>
                <a:srgbClr val="444443"/>
              </a:solidFill>
            </a:endParaRPr>
          </a:p>
        </p:txBody>
      </p:sp>
      <p:cxnSp>
        <p:nvCxnSpPr>
          <p:cNvPr id="9" name="Straight Connector 8"/>
          <p:cNvCxnSpPr>
            <a:endCxn id="4" idx="1"/>
          </p:cNvCxnSpPr>
          <p:nvPr/>
        </p:nvCxnSpPr>
        <p:spPr>
          <a:xfrm>
            <a:off x="1371600" y="607868"/>
            <a:ext cx="307433" cy="624475"/>
          </a:xfrm>
          <a:prstGeom prst="line">
            <a:avLst/>
          </a:prstGeom>
          <a:ln>
            <a:solidFill>
              <a:srgbClr val="1DA7E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18812" y="1903094"/>
            <a:ext cx="870965" cy="199394"/>
          </a:xfrm>
          <a:prstGeom prst="line">
            <a:avLst/>
          </a:prstGeom>
          <a:ln>
            <a:solidFill>
              <a:srgbClr val="1DA7E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731096" y="1834398"/>
            <a:ext cx="154510" cy="285383"/>
          </a:xfrm>
          <a:prstGeom prst="line">
            <a:avLst/>
          </a:prstGeom>
          <a:ln>
            <a:solidFill>
              <a:srgbClr val="1DA7E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98581" y="198351"/>
            <a:ext cx="360132" cy="556072"/>
          </a:xfrm>
          <a:prstGeom prst="line">
            <a:avLst/>
          </a:prstGeom>
          <a:ln>
            <a:solidFill>
              <a:srgbClr val="1DA7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51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2680"/>
            <a:ext cx="9144000" cy="601472"/>
          </a:xfrm>
        </p:spPr>
        <p:txBody>
          <a:bodyPr anchor="t"/>
          <a:lstStyle/>
          <a:p>
            <a:pPr algn="ctr"/>
            <a:r>
              <a:rPr lang="en-GB" sz="3200" dirty="0" smtClean="0">
                <a:solidFill>
                  <a:srgbClr val="1DA7E0"/>
                </a:solidFill>
              </a:rPr>
              <a:t>Myth busting</a:t>
            </a:r>
            <a:endParaRPr lang="en-GB" sz="3200" dirty="0">
              <a:solidFill>
                <a:srgbClr val="1DA7E0"/>
              </a:solidFill>
            </a:endParaRPr>
          </a:p>
        </p:txBody>
      </p:sp>
      <p:sp>
        <p:nvSpPr>
          <p:cNvPr id="3" name="Subtitle 2"/>
          <p:cNvSpPr>
            <a:spLocks noGrp="1"/>
          </p:cNvSpPr>
          <p:nvPr>
            <p:ph type="subTitle" idx="1"/>
          </p:nvPr>
        </p:nvSpPr>
        <p:spPr>
          <a:xfrm>
            <a:off x="0" y="974153"/>
            <a:ext cx="9144000" cy="600430"/>
          </a:xfrm>
        </p:spPr>
        <p:txBody>
          <a:bodyPr/>
          <a:lstStyle/>
          <a:p>
            <a:pPr algn="ctr"/>
            <a:r>
              <a:rPr lang="en-GB" dirty="0" smtClean="0">
                <a:solidFill>
                  <a:srgbClr val="444443"/>
                </a:solidFill>
              </a:rPr>
              <a:t>It won’t happen to me, right?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9906"/>
          <a:stretch/>
        </p:blipFill>
        <p:spPr>
          <a:xfrm>
            <a:off x="2390731" y="1669714"/>
            <a:ext cx="1219069" cy="8544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031" y="1590076"/>
            <a:ext cx="2123714" cy="21237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7480" y="2619337"/>
            <a:ext cx="857250" cy="8572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556" y="2541402"/>
            <a:ext cx="919226" cy="922443"/>
          </a:xfrm>
          <a:prstGeom prst="rect">
            <a:avLst/>
          </a:prstGeom>
        </p:spPr>
      </p:pic>
      <p:pic>
        <p:nvPicPr>
          <p:cNvPr id="11" name="Picture 10"/>
          <p:cNvPicPr>
            <a:picLocks noChangeAspect="1"/>
          </p:cNvPicPr>
          <p:nvPr/>
        </p:nvPicPr>
        <p:blipFill>
          <a:blip r:embed="rId7"/>
          <a:stretch>
            <a:fillRect/>
          </a:stretch>
        </p:blipFill>
        <p:spPr>
          <a:xfrm>
            <a:off x="4246358" y="1833973"/>
            <a:ext cx="1571625" cy="1635919"/>
          </a:xfrm>
          <a:prstGeom prst="rect">
            <a:avLst/>
          </a:prstGeom>
        </p:spPr>
      </p:pic>
    </p:spTree>
    <p:extLst>
      <p:ext uri="{BB962C8B-B14F-4D97-AF65-F5344CB8AC3E}">
        <p14:creationId xmlns:p14="http://schemas.microsoft.com/office/powerpoint/2010/main" val="372522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62988"/>
            <a:ext cx="9143999" cy="2267677"/>
          </a:xfrm>
        </p:spPr>
        <p:txBody>
          <a:bodyPr anchor="t"/>
          <a:lstStyle/>
          <a:p>
            <a:pPr algn="ctr"/>
            <a:r>
              <a:rPr lang="en-GB" sz="2400" dirty="0" smtClean="0">
                <a:solidFill>
                  <a:srgbClr val="1DA7E0"/>
                </a:solidFill>
              </a:rPr>
              <a:t>What do you need to learn – </a:t>
            </a:r>
            <a:r>
              <a:rPr lang="en-GB" sz="2400" i="1" dirty="0" smtClean="0">
                <a:solidFill>
                  <a:srgbClr val="1DA7E0"/>
                </a:solidFill>
              </a:rPr>
              <a:t>to know about, </a:t>
            </a:r>
            <a:br>
              <a:rPr lang="en-GB" sz="2400" i="1" dirty="0" smtClean="0">
                <a:solidFill>
                  <a:srgbClr val="1DA7E0"/>
                </a:solidFill>
              </a:rPr>
            </a:br>
            <a:r>
              <a:rPr lang="en-GB" sz="2400" i="1" dirty="0" smtClean="0">
                <a:solidFill>
                  <a:srgbClr val="1DA7E0"/>
                </a:solidFill>
              </a:rPr>
              <a:t>to understand, to recognise –</a:t>
            </a:r>
            <a:r>
              <a:rPr lang="en-GB" sz="2400" dirty="0" smtClean="0">
                <a:solidFill>
                  <a:srgbClr val="1DA7E0"/>
                </a:solidFill>
              </a:rPr>
              <a:t/>
            </a:r>
            <a:br>
              <a:rPr lang="en-GB" sz="2400" dirty="0" smtClean="0">
                <a:solidFill>
                  <a:srgbClr val="1DA7E0"/>
                </a:solidFill>
              </a:rPr>
            </a:br>
            <a:r>
              <a:rPr lang="en-GB" sz="2400" dirty="0" smtClean="0">
                <a:solidFill>
                  <a:srgbClr val="1DA7E0"/>
                </a:solidFill>
              </a:rPr>
              <a:t> </a:t>
            </a:r>
            <a:r>
              <a:rPr lang="en-GB" sz="2400" dirty="0" smtClean="0">
                <a:solidFill>
                  <a:srgbClr val="444443"/>
                </a:solidFill>
              </a:rPr>
              <a:t>so you can all keep each other “CSE” safe?</a:t>
            </a:r>
            <a:endParaRPr lang="en-GB" sz="2400" dirty="0">
              <a:solidFill>
                <a:srgbClr val="444443"/>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0" t="5834" r="2352" b="3092"/>
          <a:stretch/>
        </p:blipFill>
        <p:spPr>
          <a:xfrm>
            <a:off x="1769680" y="354725"/>
            <a:ext cx="5580992" cy="2069224"/>
          </a:xfrm>
          <a:prstGeom prst="rect">
            <a:avLst/>
          </a:prstGeom>
        </p:spPr>
      </p:pic>
    </p:spTree>
    <p:extLst>
      <p:ext uri="{BB962C8B-B14F-4D97-AF65-F5344CB8AC3E}">
        <p14:creationId xmlns:p14="http://schemas.microsoft.com/office/powerpoint/2010/main" val="175779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454" t="3878" r="2619" b="1350"/>
          <a:stretch/>
        </p:blipFill>
        <p:spPr>
          <a:xfrm>
            <a:off x="2903621" y="272716"/>
            <a:ext cx="3689053" cy="3683029"/>
          </a:xfrm>
          <a:prstGeom prst="rect">
            <a:avLst/>
          </a:prstGeom>
        </p:spPr>
      </p:pic>
    </p:spTree>
    <p:extLst>
      <p:ext uri="{BB962C8B-B14F-4D97-AF65-F5344CB8AC3E}">
        <p14:creationId xmlns:p14="http://schemas.microsoft.com/office/powerpoint/2010/main" val="121869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rona Powerpoint Alternative vers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Sirona Powerpoint Alternative version</Template>
  <TotalTime>1292</TotalTime>
  <Words>1444</Words>
  <Application>Microsoft Office PowerPoint</Application>
  <PresentationFormat>On-screen Show (16:9)</PresentationFormat>
  <Paragraphs>145</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Arial Bold</vt:lpstr>
      <vt:lpstr>Calibri</vt:lpstr>
      <vt:lpstr>Sirona Powerpoint Alternative version</vt:lpstr>
      <vt:lpstr>Office Theme</vt:lpstr>
      <vt:lpstr>PowerPoint Presentation</vt:lpstr>
      <vt:lpstr>Healthy relationships</vt:lpstr>
      <vt:lpstr>PowerPoint Presentation</vt:lpstr>
      <vt:lpstr>PowerPoint Presentation</vt:lpstr>
      <vt:lpstr>What’s this got to do with CSE?</vt:lpstr>
      <vt:lpstr>The Grooming Line</vt:lpstr>
      <vt:lpstr>Myth busting</vt:lpstr>
      <vt:lpstr>What do you need to learn – to know about,  to understand, to recognise –  so you can all keep each other “CSE” safe?</vt:lpstr>
      <vt:lpstr>PowerPoint Presentation</vt:lpstr>
      <vt:lpstr>Talk to someone</vt:lpstr>
      <vt:lpstr>LOOK, LISTEN, ASK, ASK AGAIN, BE CURIOUS...</vt:lpstr>
    </vt:vector>
  </TitlesOfParts>
  <Company>NHS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on Smoking Primary School Presentation and Activities (Yr 5)</dc:title>
  <dc:creator>Ruth Sampson2</dc:creator>
  <cp:lastModifiedBy>Catherine Harrington</cp:lastModifiedBy>
  <cp:revision>90</cp:revision>
  <dcterms:created xsi:type="dcterms:W3CDTF">2016-05-25T12:28:25Z</dcterms:created>
  <dcterms:modified xsi:type="dcterms:W3CDTF">2018-03-09T16:51:42Z</dcterms:modified>
</cp:coreProperties>
</file>