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1" r:id="rId3"/>
    <p:sldId id="282" r:id="rId4"/>
    <p:sldId id="286" r:id="rId5"/>
    <p:sldId id="294" r:id="rId6"/>
    <p:sldId id="281" r:id="rId7"/>
    <p:sldId id="273" r:id="rId8"/>
    <p:sldId id="291" r:id="rId9"/>
    <p:sldId id="276" r:id="rId10"/>
    <p:sldId id="293" r:id="rId11"/>
    <p:sldId id="279" r:id="rId12"/>
    <p:sldId id="283" r:id="rId13"/>
    <p:sldId id="284" r:id="rId14"/>
  </p:sldIdLst>
  <p:sldSz cx="9144000" cy="5143500" type="screen16x9"/>
  <p:notesSz cx="7102475" cy="102330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3D4C"/>
    <a:srgbClr val="272626"/>
    <a:srgbClr val="79C6BB"/>
    <a:srgbClr val="0099FE"/>
    <a:srgbClr val="444443"/>
    <a:srgbClr val="1DA7E0"/>
    <a:srgbClr val="CC00CC"/>
    <a:srgbClr val="FF6600"/>
    <a:srgbClr val="0000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0" autoAdjust="0"/>
    <p:restoredTop sz="58380" autoAdjust="0"/>
  </p:normalViewPr>
  <p:slideViewPr>
    <p:cSldViewPr snapToGrid="0">
      <p:cViewPr varScale="1">
        <p:scale>
          <a:sx n="118" d="100"/>
          <a:sy n="118" d="100"/>
        </p:scale>
        <p:origin x="562"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7" d="100"/>
          <a:sy n="107" d="100"/>
        </p:scale>
        <p:origin x="845" y="-288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2C7E307E-9B85-46B6-9781-C9A734DACFB2}" type="datetimeFigureOut">
              <a:rPr lang="en-GB" smtClean="0"/>
              <a:t>15/03/2019</a:t>
            </a:fld>
            <a:endParaRPr lang="en-GB"/>
          </a:p>
        </p:txBody>
      </p:sp>
      <p:sp>
        <p:nvSpPr>
          <p:cNvPr id="4" name="Slide Image Placeholder 3"/>
          <p:cNvSpPr>
            <a:spLocks noGrp="1" noRot="1" noChangeAspect="1"/>
          </p:cNvSpPr>
          <p:nvPr>
            <p:ph type="sldImg" idx="2"/>
          </p:nvPr>
        </p:nvSpPr>
        <p:spPr>
          <a:xfrm>
            <a:off x="139700" y="766763"/>
            <a:ext cx="6823075" cy="3838575"/>
          </a:xfrm>
          <a:prstGeom prst="rect">
            <a:avLst/>
          </a:prstGeom>
          <a:noFill/>
          <a:ln w="12700">
            <a:solidFill>
              <a:prstClr val="black"/>
            </a:solidFill>
          </a:ln>
        </p:spPr>
        <p:txBody>
          <a:bodyPr vert="horz" lIns="99057" tIns="49528" rIns="99057" bIns="49528" rtlCol="0" anchor="ctr"/>
          <a:lstStyle/>
          <a:p>
            <a:endParaRPr lang="en-GB"/>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848916F7-3AFE-45CE-952F-7324A6CCBF4C}" type="slidenum">
              <a:rPr lang="en-GB" smtClean="0"/>
              <a:t>‹#›</a:t>
            </a:fld>
            <a:endParaRPr lang="en-GB"/>
          </a:p>
        </p:txBody>
      </p:sp>
    </p:spTree>
    <p:extLst>
      <p:ext uri="{BB962C8B-B14F-4D97-AF65-F5344CB8AC3E}">
        <p14:creationId xmlns:p14="http://schemas.microsoft.com/office/powerpoint/2010/main" val="293458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outhglos.gov.uk/CSEcampaign201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learning.nspcc.org.uk/research-resources/schools/making-sense-relationship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lstStyle/>
          <a:p>
            <a:r>
              <a:rPr lang="en-GB" b="1" dirty="0" smtClean="0"/>
              <a:t>Slide 1</a:t>
            </a:r>
          </a:p>
          <a:p>
            <a:r>
              <a:rPr lang="en-GB" b="1" dirty="0" smtClean="0"/>
              <a:t>NOTES</a:t>
            </a:r>
          </a:p>
          <a:p>
            <a:r>
              <a:rPr lang="en-GB" b="1" dirty="0" smtClean="0"/>
              <a:t>This presentation and the activities</a:t>
            </a:r>
            <a:r>
              <a:rPr lang="en-GB" b="1" baseline="0" dirty="0" smtClean="0"/>
              <a:t> supporting it </a:t>
            </a:r>
            <a:r>
              <a:rPr lang="en-GB" b="1" dirty="0" smtClean="0"/>
              <a:t>are designed for years 6 and 7, (you may decide to use with year 5, if appropriate and</a:t>
            </a:r>
            <a:r>
              <a:rPr lang="en-GB" b="1" baseline="0" dirty="0" smtClean="0"/>
              <a:t> that is for individual schools to decide). There is a separate Consent/CSE presentation for years 8 – 10 accessed here:</a:t>
            </a:r>
            <a:r>
              <a:rPr lang="en-GB" b="1" dirty="0" smtClean="0"/>
              <a:t> </a:t>
            </a:r>
            <a:r>
              <a:rPr lang="en-GB" b="1" dirty="0" smtClean="0">
                <a:hlinkClick r:id="rId3"/>
              </a:rPr>
              <a:t>www.southglos.gov.uk/CSEcampaign2018</a:t>
            </a:r>
            <a:r>
              <a:rPr lang="en-GB" b="1" dirty="0" smtClean="0"/>
              <a:t> </a:t>
            </a:r>
          </a:p>
          <a:p>
            <a:endParaRPr lang="en-GB" b="1" dirty="0" smtClean="0"/>
          </a:p>
          <a:p>
            <a:r>
              <a:rPr lang="en-GB" b="1" dirty="0" smtClean="0"/>
              <a:t>There are other lesson plan ideas here too - </a:t>
            </a:r>
            <a:r>
              <a:rPr lang="en-GB" b="1" dirty="0" smtClean="0">
                <a:hlinkClick r:id="rId4"/>
              </a:rPr>
              <a:t>https://</a:t>
            </a:r>
            <a:r>
              <a:rPr lang="en-GB" b="1" smtClean="0">
                <a:hlinkClick r:id="rId4"/>
              </a:rPr>
              <a:t>learning.nspcc.org.uk/research-resources/schools/making-sense-relationships/</a:t>
            </a:r>
            <a:r>
              <a:rPr lang="en-GB" b="1" smtClean="0"/>
              <a:t>  </a:t>
            </a:r>
            <a:endParaRPr lang="en-GB" b="1" dirty="0" smtClean="0"/>
          </a:p>
          <a:p>
            <a:endParaRPr lang="en-GB" b="1" dirty="0" smtClean="0"/>
          </a:p>
          <a:p>
            <a:r>
              <a:rPr lang="en-GB" b="1" dirty="0" smtClean="0"/>
              <a:t>Please go through all the slides and notes (and watch the 2 video clips prior to using</a:t>
            </a:r>
            <a:r>
              <a:rPr lang="en-GB" b="1" baseline="0" dirty="0" smtClean="0"/>
              <a:t> with your pupils)</a:t>
            </a:r>
          </a:p>
          <a:p>
            <a:endParaRPr lang="en-GB" b="1" dirty="0" smtClean="0"/>
          </a:p>
          <a:p>
            <a:r>
              <a:rPr lang="en-GB" b="1" dirty="0" smtClean="0"/>
              <a:t>It should be carried out as part of a</a:t>
            </a:r>
            <a:r>
              <a:rPr lang="en-GB" b="1" baseline="0" dirty="0" smtClean="0"/>
              <a:t> PSHE lesson and may support other teaching and learning on relationships that has happened or is planned for the summer term.</a:t>
            </a:r>
            <a:r>
              <a:rPr lang="en-GB" b="1" dirty="0" smtClean="0"/>
              <a:t> </a:t>
            </a:r>
          </a:p>
          <a:p>
            <a:endParaRPr lang="en-GB" b="1" dirty="0" smtClean="0"/>
          </a:p>
          <a:p>
            <a:r>
              <a:rPr lang="en-GB" b="1" dirty="0" smtClean="0"/>
              <a:t>It aims to raise awareness in the following areas of relationships:</a:t>
            </a:r>
          </a:p>
          <a:p>
            <a:pPr marL="185732" indent="-185732">
              <a:buFont typeface="Arial" panose="020B0604020202020204" pitchFamily="34" charset="0"/>
              <a:buChar char="•"/>
            </a:pPr>
            <a:r>
              <a:rPr lang="en-GB" sz="1300" dirty="0"/>
              <a:t>the characteristics of all sorts of relationships (romantic, family, friendships), including mutual respect, truthfulness, trustworthiness, loyalty, trust, sharing interests and experiences and support with problems and difficulties.</a:t>
            </a:r>
          </a:p>
          <a:p>
            <a:pPr marL="185732" indent="-185732">
              <a:buFont typeface="Arial" panose="020B0604020202020204" pitchFamily="34" charset="0"/>
              <a:buChar char="•"/>
            </a:pPr>
            <a:r>
              <a:rPr lang="en-GB" sz="1300" dirty="0"/>
              <a:t>that healthy relationships (and friendships) are positive and welcoming towards others, and do not make others feel lonely or excluded.</a:t>
            </a:r>
          </a:p>
          <a:p>
            <a:pPr marL="185732" indent="-185732">
              <a:buFont typeface="Arial" panose="020B0604020202020204" pitchFamily="34" charset="0"/>
              <a:buChar char="•"/>
            </a:pPr>
            <a:r>
              <a:rPr lang="en-GB" sz="1300" dirty="0"/>
              <a:t>the importance of permission-seeking and giving (consent) in relationships with friends, peers and adults.</a:t>
            </a:r>
          </a:p>
          <a:p>
            <a:pPr marL="185732" indent="-185732">
              <a:buFont typeface="Arial" panose="020B0604020202020204" pitchFamily="34" charset="0"/>
              <a:buChar char="•"/>
            </a:pPr>
            <a:endParaRPr lang="en-GB" sz="1300" dirty="0"/>
          </a:p>
          <a:p>
            <a:r>
              <a:rPr lang="en-GB" sz="1300" dirty="0"/>
              <a:t>It does not cover on-line relationships, but will link strongly with teaching and learning about online safety.</a:t>
            </a:r>
          </a:p>
          <a:p>
            <a:endParaRPr lang="en-GB" b="1" baseline="0" dirty="0" smtClean="0"/>
          </a:p>
          <a:p>
            <a:r>
              <a:rPr lang="en-GB" b="1" baseline="0" dirty="0" smtClean="0"/>
              <a:t>For year 7, you may want to introduce this in a year group assembly, in which case we suggest you show all the slides, and then carry out the activities on slides 5, 7, 9, 10 and 11 in a PSHE lesson or in small groups.</a:t>
            </a:r>
          </a:p>
          <a:p>
            <a:endParaRPr lang="en-GB" b="1" baseline="0" dirty="0" smtClean="0"/>
          </a:p>
          <a:p>
            <a:r>
              <a:rPr lang="en-GB" b="1" baseline="0" dirty="0" smtClean="0"/>
              <a:t>Points to consider prior to using this presentation:</a:t>
            </a:r>
          </a:p>
          <a:p>
            <a:pPr marL="185732" indent="-185732">
              <a:buFont typeface="Arial" panose="020B0604020202020204" pitchFamily="34" charset="0"/>
              <a:buChar char="•"/>
            </a:pPr>
            <a:r>
              <a:rPr lang="en-GB" baseline="0" dirty="0" smtClean="0"/>
              <a:t>Please ensure there is good visual signage in school, and remind the children throughout the presentation, of how children can ask for help and the trusted adults who can help them.</a:t>
            </a:r>
          </a:p>
          <a:p>
            <a:pPr marL="185732" indent="-185732" defTabSz="990570">
              <a:buFont typeface="Arial" panose="020B0604020202020204" pitchFamily="34" charset="0"/>
              <a:buChar char="•"/>
              <a:defRPr/>
            </a:pPr>
            <a:r>
              <a:rPr lang="en-GB" sz="1300" dirty="0"/>
              <a:t>Some children may have examples of relationship behaviours that are unhealthy or abusive, they may have been told these behaviours are ‘ok’, ‘normal’ or something that ‘everyone does’ – i.e. like being forced to keep secrets, being stopped from seeing certain people because ‘they aren’t nice’ etc. </a:t>
            </a:r>
          </a:p>
          <a:p>
            <a:pPr marL="185732" indent="-185732" defTabSz="990570">
              <a:buFont typeface="Arial" panose="020B0604020202020204" pitchFamily="34" charset="0"/>
              <a:buChar char="•"/>
              <a:defRPr/>
            </a:pPr>
            <a:r>
              <a:rPr lang="en-GB" sz="1300" dirty="0"/>
              <a:t>Children may use </a:t>
            </a:r>
            <a:r>
              <a:rPr lang="en-GB" sz="1300" dirty="0" smtClean="0"/>
              <a:t>the </a:t>
            </a:r>
            <a:r>
              <a:rPr lang="en-GB" sz="1300" dirty="0"/>
              <a:t>example of keeping secrets. This is a difficult concept to explain in terms of giving consent to keep a secret. You may want to explain that some secrets may be really harmless, like keeping a surprise party a secret from a family member, whilst other secrets can be unsafe, especially if someone suggests not keeping something a secret will bring harm or is used as a threat.  Please use your CP/safeguarding </a:t>
            </a:r>
            <a:r>
              <a:rPr lang="en-GB" sz="1300" dirty="0" smtClean="0"/>
              <a:t>‘hat’ </a:t>
            </a:r>
            <a:r>
              <a:rPr lang="en-GB" sz="1300" dirty="0"/>
              <a:t>here if this discussion </a:t>
            </a:r>
            <a:r>
              <a:rPr lang="en-GB" sz="1300" dirty="0" smtClean="0"/>
              <a:t>arises</a:t>
            </a:r>
            <a:r>
              <a:rPr lang="en-GB" sz="1300" dirty="0"/>
              <a:t>.</a:t>
            </a:r>
          </a:p>
          <a:p>
            <a:pPr marL="185732" indent="-185732" defTabSz="990570">
              <a:buFont typeface="Arial" panose="020B0604020202020204" pitchFamily="34" charset="0"/>
              <a:buChar char="•"/>
              <a:defRPr/>
            </a:pPr>
            <a:r>
              <a:rPr lang="en-GB" sz="1300" dirty="0"/>
              <a:t>Use your usual PSHE ground rules or Jigsaw charter to create a safe learning environment.</a:t>
            </a:r>
          </a:p>
          <a:p>
            <a:pPr marL="185732" indent="-185732" defTabSz="990570">
              <a:buFont typeface="Arial" panose="020B0604020202020204" pitchFamily="34" charset="0"/>
              <a:buChar char="•"/>
              <a:defRPr/>
            </a:pPr>
            <a:r>
              <a:rPr lang="en-GB" sz="1300" dirty="0"/>
              <a:t>You may wish to inform parents prior to running this session, using your usual forms of communication.</a:t>
            </a:r>
          </a:p>
        </p:txBody>
      </p:sp>
      <p:sp>
        <p:nvSpPr>
          <p:cNvPr id="4" name="Slide Number Placeholder 3"/>
          <p:cNvSpPr>
            <a:spLocks noGrp="1"/>
          </p:cNvSpPr>
          <p:nvPr>
            <p:ph type="sldNum" sz="quarter" idx="10"/>
          </p:nvPr>
        </p:nvSpPr>
        <p:spPr/>
        <p:txBody>
          <a:bodyPr/>
          <a:lstStyle/>
          <a:p>
            <a:fld id="{76320502-328E-454B-966D-B59579AF8909}" type="slidenum">
              <a:rPr lang="en-GB" smtClean="0"/>
              <a:t>1</a:t>
            </a:fld>
            <a:endParaRPr lang="en-GB"/>
          </a:p>
        </p:txBody>
      </p:sp>
    </p:spTree>
    <p:extLst>
      <p:ext uri="{BB962C8B-B14F-4D97-AF65-F5344CB8AC3E}">
        <p14:creationId xmlns:p14="http://schemas.microsoft.com/office/powerpoint/2010/main" val="137801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lstStyle/>
          <a:p>
            <a:pPr defTabSz="990570">
              <a:defRPr/>
            </a:pPr>
            <a:r>
              <a:rPr lang="en-GB" b="1" dirty="0" smtClean="0"/>
              <a:t>Slide 10</a:t>
            </a:r>
          </a:p>
          <a:p>
            <a:r>
              <a:rPr lang="en-GB" dirty="0" smtClean="0"/>
              <a:t>Finally go through your</a:t>
            </a:r>
            <a:r>
              <a:rPr lang="en-GB" baseline="0" dirty="0" smtClean="0"/>
              <a:t> school’s procedures for who pupil can talk to and where they can g</a:t>
            </a:r>
            <a:r>
              <a:rPr lang="en-GB" dirty="0" smtClean="0"/>
              <a:t>et help – what might the barriers be to getting help, either</a:t>
            </a:r>
            <a:r>
              <a:rPr lang="en-GB" baseline="0" dirty="0" smtClean="0"/>
              <a:t> for themselves or a friend?</a:t>
            </a:r>
          </a:p>
          <a:p>
            <a:endParaRPr lang="en-GB" baseline="0" dirty="0" smtClean="0"/>
          </a:p>
          <a:p>
            <a:r>
              <a:rPr lang="en-GB" b="1" baseline="0" dirty="0" smtClean="0"/>
              <a:t>Activity</a:t>
            </a:r>
          </a:p>
          <a:p>
            <a:r>
              <a:rPr lang="en-GB" baseline="0" dirty="0" smtClean="0"/>
              <a:t>Pupils can also create their own helping hand - a list of people to turn to when they are worried or need to talk.</a:t>
            </a:r>
          </a:p>
          <a:p>
            <a:endParaRPr lang="en-GB" baseline="0" dirty="0" smtClean="0"/>
          </a:p>
          <a:p>
            <a:r>
              <a:rPr lang="en-GB" dirty="0" smtClean="0"/>
              <a:t>You</a:t>
            </a:r>
            <a:r>
              <a:rPr lang="en-GB" baseline="0" dirty="0" smtClean="0"/>
              <a:t> can a</a:t>
            </a:r>
            <a:r>
              <a:rPr lang="en-GB" dirty="0" smtClean="0"/>
              <a:t>dd your own school details to this or another slide…. E.g.  Class teacher / SENCO</a:t>
            </a:r>
            <a:r>
              <a:rPr lang="en-GB" baseline="0" dirty="0" smtClean="0"/>
              <a:t> / </a:t>
            </a:r>
            <a:r>
              <a:rPr lang="en-GB" dirty="0" smtClean="0"/>
              <a:t>student support </a:t>
            </a:r>
            <a:r>
              <a:rPr lang="en-GB" baseline="0" dirty="0" smtClean="0"/>
              <a:t>/ school messaging system / school email address / school health nurse drop-in session etc. for confidential support and advice.</a:t>
            </a:r>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10</a:t>
            </a:fld>
            <a:endParaRPr lang="en-GB"/>
          </a:p>
        </p:txBody>
      </p:sp>
    </p:spTree>
    <p:extLst>
      <p:ext uri="{BB962C8B-B14F-4D97-AF65-F5344CB8AC3E}">
        <p14:creationId xmlns:p14="http://schemas.microsoft.com/office/powerpoint/2010/main" val="382056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11</a:t>
            </a:r>
          </a:p>
          <a:p>
            <a:r>
              <a:rPr lang="en-GB" sz="1300" dirty="0"/>
              <a:t>From NSPCC lessons:  https://learning.nspcc.org.uk/research-resources/schools/making-sense-relationships/   </a:t>
            </a:r>
            <a:r>
              <a:rPr lang="en-GB" sz="1300" b="1" dirty="0"/>
              <a:t/>
            </a:r>
            <a:br>
              <a:rPr lang="en-GB" sz="1300" b="1" dirty="0"/>
            </a:br>
            <a:endParaRPr lang="en-GB" sz="1300" b="1" dirty="0"/>
          </a:p>
          <a:p>
            <a:r>
              <a:rPr lang="en-GB" sz="1300" b="1" dirty="0"/>
              <a:t>Recap activity.....</a:t>
            </a:r>
          </a:p>
          <a:p>
            <a:r>
              <a:rPr lang="en-GB" sz="1300" dirty="0"/>
              <a:t>Ask pupils to divide an A4 page into four sections (either using a ruler or by folding) and to write the word consent in</a:t>
            </a:r>
            <a:br>
              <a:rPr lang="en-GB" sz="1300" dirty="0"/>
            </a:br>
            <a:r>
              <a:rPr lang="en-GB" sz="1300" dirty="0"/>
              <a:t>the centre of their page. They should then add ideas to the four different sections of their page around the word, using</a:t>
            </a:r>
            <a:br>
              <a:rPr lang="en-GB" sz="1300" dirty="0"/>
            </a:br>
            <a:r>
              <a:rPr lang="en-GB" sz="1300" dirty="0"/>
              <a:t>the headings:</a:t>
            </a:r>
            <a:br>
              <a:rPr lang="en-GB" sz="1300" dirty="0"/>
            </a:br>
            <a:r>
              <a:rPr lang="en-GB" sz="1300" dirty="0"/>
              <a:t>Synonyms – what other words are related or have a similar meaning?</a:t>
            </a:r>
            <a:br>
              <a:rPr lang="en-GB" sz="1300" dirty="0"/>
            </a:br>
            <a:r>
              <a:rPr lang="en-GB" sz="1300" dirty="0"/>
              <a:t>Examples – when might someone need to ask for consent?</a:t>
            </a:r>
            <a:br>
              <a:rPr lang="en-GB" sz="1300" dirty="0"/>
            </a:br>
            <a:r>
              <a:rPr lang="en-GB" sz="1300" dirty="0"/>
              <a:t>Context – where have they heard the word used before?</a:t>
            </a:r>
            <a:br>
              <a:rPr lang="en-GB" sz="1300" dirty="0"/>
            </a:br>
            <a:r>
              <a:rPr lang="en-GB" sz="1300" dirty="0"/>
              <a:t>Behaviour – how might someone know that someone is giving their consent? </a:t>
            </a:r>
            <a:r>
              <a:rPr lang="en-GB" sz="1300" i="1" dirty="0"/>
              <a:t>(Tip: Think about what the person might</a:t>
            </a:r>
            <a:br>
              <a:rPr lang="en-GB" sz="1300" i="1" dirty="0"/>
            </a:br>
            <a:r>
              <a:rPr lang="en-GB" sz="1300" i="1" dirty="0"/>
              <a:t>say, how they might look or behave).</a:t>
            </a:r>
          </a:p>
          <a:p>
            <a:endParaRPr lang="en-GB" sz="1300" i="1" dirty="0"/>
          </a:p>
          <a:p>
            <a:r>
              <a:rPr lang="en-GB" sz="1300" b="1" dirty="0"/>
              <a:t>Understanding consent</a:t>
            </a:r>
            <a:br>
              <a:rPr lang="en-GB" sz="1300" b="1" dirty="0"/>
            </a:br>
            <a:r>
              <a:rPr lang="en-GB" sz="1300" dirty="0"/>
              <a:t>Ask pupils to create a definition of the word consent by working with a partner and using their synonyms section from the activity above. Ask pupils to feedback their ideas and create a classroom definition of the word ‘consent’ to be displayed in school.</a:t>
            </a:r>
          </a:p>
          <a:p>
            <a:r>
              <a:rPr lang="en-GB" sz="1300" dirty="0"/>
              <a:t/>
            </a:r>
            <a:br>
              <a:rPr lang="en-GB" sz="1300" dirty="0"/>
            </a:br>
            <a:r>
              <a:rPr lang="en-GB" sz="1300" dirty="0"/>
              <a:t>You may want to show this definition of consent afterwards as a comparison:</a:t>
            </a:r>
            <a:br>
              <a:rPr lang="en-GB" sz="1300" dirty="0"/>
            </a:br>
            <a:r>
              <a:rPr lang="en-GB" sz="1300" b="1" i="1" dirty="0"/>
              <a:t>Consent is agreement which is given willingly and freely without exploitation, threat or fear, and by a person who has</a:t>
            </a:r>
            <a:br>
              <a:rPr lang="en-GB" sz="1300" b="1" i="1" dirty="0"/>
            </a:br>
            <a:r>
              <a:rPr lang="en-GB" sz="1300" b="1" i="1" dirty="0"/>
              <a:t>the capacity to give their agreement.</a:t>
            </a:r>
          </a:p>
          <a:p>
            <a:r>
              <a:rPr lang="en-GB" sz="1300" b="1" i="1" dirty="0"/>
              <a:t/>
            </a:r>
            <a:br>
              <a:rPr lang="en-GB" sz="1300" b="1" i="1" dirty="0"/>
            </a:br>
            <a:r>
              <a:rPr lang="en-GB" sz="1300" dirty="0"/>
              <a:t>Encourage pupils to engage with this definition by asking them:</a:t>
            </a:r>
            <a:br>
              <a:rPr lang="en-GB" sz="1300" dirty="0"/>
            </a:br>
            <a:r>
              <a:rPr lang="en-GB" sz="1300" dirty="0"/>
              <a:t>• How similar is this to our classroom definition?</a:t>
            </a:r>
            <a:br>
              <a:rPr lang="en-GB" sz="1300" dirty="0"/>
            </a:br>
            <a:r>
              <a:rPr lang="en-GB" sz="1300" dirty="0"/>
              <a:t>• What do the words ‘willingly’ and ‘freely’ mean in this definition?</a:t>
            </a:r>
            <a:br>
              <a:rPr lang="en-GB" sz="1300" dirty="0"/>
            </a:br>
            <a:r>
              <a:rPr lang="en-GB" sz="1300" dirty="0"/>
              <a:t>• How can we know if consent is willingly and freely given?</a:t>
            </a:r>
            <a:br>
              <a:rPr lang="en-GB" sz="1300" dirty="0"/>
            </a:br>
            <a:r>
              <a:rPr lang="en-GB" sz="1300" dirty="0"/>
              <a:t>• What does it mean for someone to have capacity to give their agreement?</a:t>
            </a:r>
            <a:br>
              <a:rPr lang="en-GB" sz="1300" dirty="0"/>
            </a:br>
            <a:r>
              <a:rPr lang="en-GB" sz="1300" dirty="0"/>
              <a:t>• Why is someone unable to give consent if they are threatened or afraid?</a:t>
            </a:r>
            <a:br>
              <a:rPr lang="en-GB" sz="1300" dirty="0"/>
            </a:br>
            <a:r>
              <a:rPr lang="en-GB" sz="1300" dirty="0"/>
              <a:t>These questions could form part of a whole class or small group discussion, or pupils could reflect on and write their own ideas and responses</a:t>
            </a:r>
            <a:r>
              <a:rPr lang="en-GB" dirty="0" smtClean="0"/>
              <a:t> </a:t>
            </a:r>
            <a:br>
              <a:rPr lang="en-GB" dirty="0" smtClean="0"/>
            </a:br>
            <a:endParaRPr lang="en-GB" sz="1300" i="1" dirty="0"/>
          </a:p>
          <a:p>
            <a:endParaRPr lang="en-GB" sz="1300" i="1" dirty="0"/>
          </a:p>
          <a:p>
            <a:endParaRPr lang="en-GB" sz="1300" i="1" dirty="0"/>
          </a:p>
          <a:p>
            <a:r>
              <a:rPr lang="en-GB" sz="1300" i="1" dirty="0"/>
              <a:t/>
            </a:r>
            <a:br>
              <a:rPr lang="en-GB" sz="1300" i="1" dirty="0"/>
            </a:b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11</a:t>
            </a:fld>
            <a:endParaRPr lang="en-GB"/>
          </a:p>
        </p:txBody>
      </p:sp>
    </p:spTree>
    <p:extLst>
      <p:ext uri="{BB962C8B-B14F-4D97-AF65-F5344CB8AC3E}">
        <p14:creationId xmlns:p14="http://schemas.microsoft.com/office/powerpoint/2010/main" val="4132429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12</a:t>
            </a:r>
          </a:p>
          <a:p>
            <a:r>
              <a:rPr lang="en-GB" b="1" baseline="0" dirty="0" smtClean="0"/>
              <a:t>Video clip 2 - Consent for kids:</a:t>
            </a:r>
            <a:endParaRPr lang="en-GB" b="1" dirty="0" smtClean="0"/>
          </a:p>
          <a:p>
            <a:r>
              <a:rPr lang="en-GB" dirty="0" smtClean="0"/>
              <a:t>This video is</a:t>
            </a:r>
            <a:r>
              <a:rPr lang="en-GB" baseline="0" dirty="0" smtClean="0"/>
              <a:t> just under 3 minutes and recaps the concept of consent in a simple way. It also starts to develop understanding about consent and harm reduction – using a personal space (this is my body) message. You may want to watch this first.</a:t>
            </a:r>
          </a:p>
          <a:p>
            <a:endParaRPr lang="en-GB" b="1" dirty="0"/>
          </a:p>
          <a:p>
            <a:r>
              <a:rPr lang="en-GB" b="1" dirty="0"/>
              <a:t>Please note:</a:t>
            </a:r>
          </a:p>
          <a:p>
            <a:r>
              <a:rPr lang="en-GB" dirty="0"/>
              <a:t>There is a bit in the film where it says ‘ask and listen’. This needs to be rephrased slightly to ‘ask, listen </a:t>
            </a:r>
            <a:r>
              <a:rPr lang="en-GB" b="1" dirty="0"/>
              <a:t>and watch</a:t>
            </a:r>
            <a:r>
              <a:rPr lang="en-GB" dirty="0"/>
              <a:t>’ – reinforcing that the non-verbal stuff around consent is often more telling than the verbal sounds/words used.</a:t>
            </a:r>
          </a:p>
        </p:txBody>
      </p:sp>
      <p:sp>
        <p:nvSpPr>
          <p:cNvPr id="4" name="Slide Number Placeholder 3"/>
          <p:cNvSpPr>
            <a:spLocks noGrp="1"/>
          </p:cNvSpPr>
          <p:nvPr>
            <p:ph type="sldNum" sz="quarter" idx="10"/>
          </p:nvPr>
        </p:nvSpPr>
        <p:spPr/>
        <p:txBody>
          <a:bodyPr/>
          <a:lstStyle/>
          <a:p>
            <a:fld id="{848916F7-3AFE-45CE-952F-7324A6CCBF4C}" type="slidenum">
              <a:rPr lang="en-GB" smtClean="0"/>
              <a:t>12</a:t>
            </a:fld>
            <a:endParaRPr lang="en-GB"/>
          </a:p>
        </p:txBody>
      </p:sp>
    </p:spTree>
    <p:extLst>
      <p:ext uri="{BB962C8B-B14F-4D97-AF65-F5344CB8AC3E}">
        <p14:creationId xmlns:p14="http://schemas.microsoft.com/office/powerpoint/2010/main" val="373057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70">
              <a:defRPr/>
            </a:pPr>
            <a:r>
              <a:rPr lang="en-GB" b="1" baseline="0" dirty="0" smtClean="0"/>
              <a:t>Slide 2</a:t>
            </a:r>
          </a:p>
          <a:p>
            <a:pPr defTabSz="990570">
              <a:defRPr/>
            </a:pPr>
            <a:r>
              <a:rPr lang="en-GB" baseline="0" dirty="0" smtClean="0"/>
              <a:t>Quick hands up to the question ‘What is consent?’ to gauge current knowledge.</a:t>
            </a:r>
          </a:p>
          <a:p>
            <a:pPr defTabSz="990570">
              <a:defRPr/>
            </a:pPr>
            <a:endParaRPr lang="en-GB" baseline="0" dirty="0" smtClean="0"/>
          </a:p>
          <a:p>
            <a:pPr defTabSz="990570">
              <a:defRPr/>
            </a:pPr>
            <a:r>
              <a:rPr lang="en-GB" baseline="0" dirty="0" smtClean="0"/>
              <a:t>Then, to illustrate this further, ask children to stand up, ask one of the questions below and ask children who don't consent to this, to sit down. </a:t>
            </a:r>
            <a:r>
              <a:rPr lang="en-GB" i="0" u="none" baseline="0" dirty="0" smtClean="0"/>
              <a:t>This is a really visual and quick representation of asking for, giving or not giving consent in action. </a:t>
            </a:r>
          </a:p>
          <a:p>
            <a:pPr defTabSz="990570">
              <a:defRPr/>
            </a:pPr>
            <a:r>
              <a:rPr lang="en-GB" baseline="0" dirty="0" smtClean="0"/>
              <a:t>Do this two or three times:</a:t>
            </a:r>
          </a:p>
          <a:p>
            <a:pPr defTabSz="990570">
              <a:defRPr/>
            </a:pPr>
            <a:r>
              <a:rPr lang="en-GB" i="0" u="none" baseline="0" dirty="0" smtClean="0"/>
              <a:t>Can I use your pen?</a:t>
            </a:r>
          </a:p>
          <a:p>
            <a:pPr defTabSz="990570">
              <a:defRPr/>
            </a:pPr>
            <a:r>
              <a:rPr lang="en-GB" i="0" u="none" baseline="0" dirty="0" smtClean="0"/>
              <a:t>Can I have a drink from your water bottle?</a:t>
            </a:r>
          </a:p>
          <a:p>
            <a:pPr defTabSz="990570">
              <a:defRPr/>
            </a:pPr>
            <a:r>
              <a:rPr lang="en-GB" i="0" u="none" baseline="0" dirty="0" smtClean="0"/>
              <a:t>Can I hold your hand?</a:t>
            </a:r>
          </a:p>
          <a:p>
            <a:pPr defTabSz="990570">
              <a:defRPr/>
            </a:pPr>
            <a:endParaRPr lang="en-GB" i="0" u="none" baseline="0" dirty="0" smtClean="0"/>
          </a:p>
          <a:p>
            <a:pPr defTabSz="990570">
              <a:defRPr/>
            </a:pPr>
            <a:r>
              <a:rPr lang="en-GB" i="0" u="none" baseline="0" dirty="0" smtClean="0"/>
              <a:t>Please also discuss </a:t>
            </a:r>
            <a:r>
              <a:rPr lang="en-GB" b="1" i="0" u="none" baseline="0" dirty="0" smtClean="0"/>
              <a:t>none verbal giving or not giving consent,</a:t>
            </a:r>
            <a:r>
              <a:rPr lang="en-GB" i="0" u="none" baseline="0" dirty="0" smtClean="0"/>
              <a:t> and that not saying ‘No’ is not the same as saying ‘Yes’ – this will also be discussed through other slides and activities as well as issues such as:</a:t>
            </a:r>
          </a:p>
          <a:p>
            <a:pPr defTabSz="990570">
              <a:defRPr/>
            </a:pPr>
            <a:r>
              <a:rPr lang="en-GB" i="0" u="none" baseline="0" dirty="0" smtClean="0"/>
              <a:t>Saying Yes, but with conditions...</a:t>
            </a:r>
          </a:p>
          <a:p>
            <a:pPr defTabSz="990570">
              <a:defRPr/>
            </a:pPr>
            <a:r>
              <a:rPr lang="en-GB" i="0" u="none" baseline="0" dirty="0" smtClean="0"/>
              <a:t>And, changing your mind....</a:t>
            </a:r>
            <a:endParaRPr lang="en-GB" i="0" u="none" dirty="0"/>
          </a:p>
        </p:txBody>
      </p:sp>
      <p:sp>
        <p:nvSpPr>
          <p:cNvPr id="4" name="Slide Number Placeholder 3"/>
          <p:cNvSpPr>
            <a:spLocks noGrp="1"/>
          </p:cNvSpPr>
          <p:nvPr>
            <p:ph type="sldNum" sz="quarter" idx="10"/>
          </p:nvPr>
        </p:nvSpPr>
        <p:spPr/>
        <p:txBody>
          <a:bodyPr/>
          <a:lstStyle/>
          <a:p>
            <a:fld id="{848916F7-3AFE-45CE-952F-7324A6CCBF4C}" type="slidenum">
              <a:rPr lang="en-GB" smtClean="0"/>
              <a:t>2</a:t>
            </a:fld>
            <a:endParaRPr lang="en-GB"/>
          </a:p>
        </p:txBody>
      </p:sp>
    </p:spTree>
    <p:extLst>
      <p:ext uri="{BB962C8B-B14F-4D97-AF65-F5344CB8AC3E}">
        <p14:creationId xmlns:p14="http://schemas.microsoft.com/office/powerpoint/2010/main" val="33088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Slide 3</a:t>
            </a:r>
          </a:p>
          <a:p>
            <a:r>
              <a:rPr lang="en-GB" b="1" baseline="0" dirty="0" smtClean="0"/>
              <a:t>Video clip 1 – Everyday consent. </a:t>
            </a:r>
          </a:p>
          <a:p>
            <a:r>
              <a:rPr lang="en-GB" b="0" baseline="0" dirty="0" smtClean="0"/>
              <a:t>Recapping discussions so far.</a:t>
            </a:r>
            <a:endParaRPr lang="en-GB" b="0" dirty="0" smtClean="0"/>
          </a:p>
          <a:p>
            <a:r>
              <a:rPr lang="en-GB" dirty="0" smtClean="0"/>
              <a:t>This video is</a:t>
            </a:r>
            <a:r>
              <a:rPr lang="en-GB" baseline="0" dirty="0" smtClean="0"/>
              <a:t> just under 4 and a half minutes and explains the concept of consent in everyday life.</a:t>
            </a:r>
          </a:p>
          <a:p>
            <a:r>
              <a:rPr lang="en-GB" baseline="0" dirty="0" smtClean="0"/>
              <a:t>You may want to pick up on the idea of saying ‘Yes, with conditions’ and this is also mentioned on slide 6.</a:t>
            </a:r>
          </a:p>
          <a:p>
            <a:endParaRPr lang="en-GB" baseline="0" dirty="0" smtClean="0"/>
          </a:p>
        </p:txBody>
      </p:sp>
      <p:sp>
        <p:nvSpPr>
          <p:cNvPr id="4" name="Slide Number Placeholder 3"/>
          <p:cNvSpPr>
            <a:spLocks noGrp="1"/>
          </p:cNvSpPr>
          <p:nvPr>
            <p:ph type="sldNum" sz="quarter" idx="10"/>
          </p:nvPr>
        </p:nvSpPr>
        <p:spPr/>
        <p:txBody>
          <a:bodyPr/>
          <a:lstStyle/>
          <a:p>
            <a:fld id="{848916F7-3AFE-45CE-952F-7324A6CCBF4C}" type="slidenum">
              <a:rPr lang="en-GB" smtClean="0"/>
              <a:t>3</a:t>
            </a:fld>
            <a:endParaRPr lang="en-GB"/>
          </a:p>
        </p:txBody>
      </p:sp>
    </p:spTree>
    <p:extLst>
      <p:ext uri="{BB962C8B-B14F-4D97-AF65-F5344CB8AC3E}">
        <p14:creationId xmlns:p14="http://schemas.microsoft.com/office/powerpoint/2010/main" val="373746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4</a:t>
            </a:r>
          </a:p>
          <a:p>
            <a:r>
              <a:rPr lang="en-GB" dirty="0" smtClean="0"/>
              <a:t>This slide a very quick reminder of any</a:t>
            </a:r>
            <a:r>
              <a:rPr lang="en-GB" baseline="0" dirty="0" smtClean="0"/>
              <a:t> pre learning and intended </a:t>
            </a:r>
            <a:r>
              <a:rPr lang="en-GB" dirty="0" smtClean="0"/>
              <a:t>to</a:t>
            </a:r>
            <a:r>
              <a:rPr lang="en-GB" baseline="0" dirty="0" smtClean="0"/>
              <a:t> get children thinking about t</a:t>
            </a:r>
            <a:r>
              <a:rPr lang="en-GB" dirty="0" smtClean="0"/>
              <a:t>he sorts</a:t>
            </a:r>
            <a:r>
              <a:rPr lang="en-GB" baseline="0" dirty="0" smtClean="0"/>
              <a:t> of relationships they may know about already, or have heard about. Volunteered ideas could be written on a flip chart or on post it notes and displayed as a reminder.</a:t>
            </a:r>
          </a:p>
          <a:p>
            <a:endParaRPr lang="en-GB" baseline="0" dirty="0" smtClean="0"/>
          </a:p>
          <a:p>
            <a:pPr defTabSz="990570">
              <a:defRPr/>
            </a:pPr>
            <a:r>
              <a:rPr lang="en-GB" baseline="0" dirty="0" smtClean="0"/>
              <a:t>You may want to ask if we also have a relationship with ourselves?</a:t>
            </a:r>
          </a:p>
          <a:p>
            <a:endParaRPr lang="en-GB" baseline="0" dirty="0" smtClean="0"/>
          </a:p>
          <a:p>
            <a:r>
              <a:rPr lang="en-GB" baseline="0" dirty="0" smtClean="0"/>
              <a:t>Some different kinds of relationships:</a:t>
            </a:r>
          </a:p>
          <a:p>
            <a:r>
              <a:rPr lang="en-GB" baseline="0" dirty="0" smtClean="0"/>
              <a:t>•Family – your family </a:t>
            </a:r>
            <a:r>
              <a:rPr lang="en-GB" b="1" baseline="0" dirty="0" smtClean="0"/>
              <a:t>is not just your parents or carers </a:t>
            </a:r>
            <a:r>
              <a:rPr lang="en-GB" baseline="0" dirty="0" smtClean="0"/>
              <a:t>and your brothers and sisters it is also all your ‘rellies’ [relatives] - like grandparents, aunts, uncles and cousins. You may or may not live with them; you may get along with them or have massive fights; you may never have met them, or they may be your best friends. They may also include people you call auntie or uncle but who aren’t actually related to you.</a:t>
            </a:r>
          </a:p>
          <a:p>
            <a:r>
              <a:rPr lang="en-GB" baseline="0" dirty="0" smtClean="0"/>
              <a:t>•Peers / Friends / others in your class or school, or at clubs you go to - some might be your closest mates; others might be people you don’t like at all. </a:t>
            </a:r>
          </a:p>
          <a:p>
            <a:r>
              <a:rPr lang="en-GB" baseline="0" dirty="0" smtClean="0"/>
              <a:t>•People at school, or maybe work - you might not want to hang out with them but they are there. </a:t>
            </a:r>
          </a:p>
          <a:p>
            <a:r>
              <a:rPr lang="en-GB" baseline="0" dirty="0" smtClean="0"/>
              <a:t>•Your best friend - he or she could be your best mate, or sometimes the person who gets to you most!</a:t>
            </a:r>
          </a:p>
          <a:p>
            <a:r>
              <a:rPr lang="en-GB" baseline="0" dirty="0" smtClean="0"/>
              <a:t>•Your neighbour, your doctor, your postie, your sports coach - you might meet regularly or never meet – we all have a relationship with others in our community.</a:t>
            </a:r>
          </a:p>
          <a:p>
            <a:r>
              <a:rPr lang="en-GB" baseline="0" dirty="0" smtClean="0"/>
              <a:t>•People in your interest groups - sports teams, music, drama, art or youth groups. You all share an interest but that doesn’t mean you will be “Besties”</a:t>
            </a:r>
          </a:p>
          <a:p>
            <a:endParaRPr lang="en-GB" baseline="0" dirty="0" smtClean="0"/>
          </a:p>
          <a:p>
            <a:r>
              <a:rPr lang="en-GB" baseline="0" dirty="0" smtClean="0"/>
              <a:t>Names of relationships:</a:t>
            </a:r>
          </a:p>
          <a:p>
            <a:r>
              <a:rPr lang="en-GB" baseline="0" dirty="0" smtClean="0"/>
              <a:t>Boy friend</a:t>
            </a:r>
          </a:p>
          <a:p>
            <a:r>
              <a:rPr lang="en-GB" baseline="0" dirty="0" smtClean="0"/>
              <a:t>Girl friend</a:t>
            </a:r>
          </a:p>
          <a:p>
            <a:r>
              <a:rPr lang="en-GB" baseline="0" dirty="0" smtClean="0"/>
              <a:t>Romantic </a:t>
            </a:r>
          </a:p>
          <a:p>
            <a:r>
              <a:rPr lang="en-GB" baseline="0" dirty="0" smtClean="0"/>
              <a:t>Marriage</a:t>
            </a:r>
          </a:p>
          <a:p>
            <a:r>
              <a:rPr lang="en-GB" baseline="0" dirty="0" smtClean="0"/>
              <a:t>Partner</a:t>
            </a:r>
          </a:p>
          <a:p>
            <a:r>
              <a:rPr lang="en-GB" baseline="0" dirty="0" smtClean="0"/>
              <a:t>Professional – teacher etc.</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4</a:t>
            </a:fld>
            <a:endParaRPr lang="en-GB"/>
          </a:p>
        </p:txBody>
      </p:sp>
    </p:spTree>
    <p:extLst>
      <p:ext uri="{BB962C8B-B14F-4D97-AF65-F5344CB8AC3E}">
        <p14:creationId xmlns:p14="http://schemas.microsoft.com/office/powerpoint/2010/main" val="238542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5</a:t>
            </a:r>
            <a:endParaRPr lang="en-GB" b="1" baseline="0" dirty="0" smtClean="0"/>
          </a:p>
          <a:p>
            <a:r>
              <a:rPr lang="en-GB" dirty="0" smtClean="0"/>
              <a:t>This slide can be a very quick visual reminder of all the different people we have relationships (and friendships) with.  It may build</a:t>
            </a:r>
            <a:r>
              <a:rPr lang="en-GB" baseline="0" dirty="0" smtClean="0"/>
              <a:t> on previous learning of relationships (e.g. through PSHE/Jigsaw).</a:t>
            </a:r>
            <a:endParaRPr lang="en-GB" dirty="0" smtClean="0"/>
          </a:p>
          <a:p>
            <a:endParaRPr lang="en-GB" dirty="0" smtClean="0"/>
          </a:p>
          <a:p>
            <a:pPr defTabSz="990570">
              <a:defRPr/>
            </a:pPr>
            <a:r>
              <a:rPr lang="en-GB" dirty="0" smtClean="0"/>
              <a:t>Children can think of examples to the question on the slide - </a:t>
            </a:r>
            <a:r>
              <a:rPr lang="en-US" dirty="0" smtClean="0">
                <a:ln w="0"/>
                <a:solidFill>
                  <a:srgbClr val="002060"/>
                </a:solidFill>
              </a:rPr>
              <a:t>Who do you have relationships with? (The people in the closest rings to you are the ones who are most important to you.)</a:t>
            </a:r>
            <a:r>
              <a:rPr lang="en-US" baseline="0" dirty="0" smtClean="0">
                <a:ln w="0"/>
                <a:solidFill>
                  <a:srgbClr val="002060"/>
                </a:solidFill>
              </a:rPr>
              <a:t>  </a:t>
            </a:r>
            <a:r>
              <a:rPr lang="en-GB" baseline="0" dirty="0" smtClean="0"/>
              <a:t>Some examples are given as prompts. And to start discussion. </a:t>
            </a:r>
          </a:p>
          <a:p>
            <a:pPr defTabSz="990570">
              <a:defRPr/>
            </a:pPr>
            <a:endParaRPr lang="en-GB" baseline="0" dirty="0" smtClean="0"/>
          </a:p>
          <a:p>
            <a:pPr defTabSz="990570">
              <a:defRPr/>
            </a:pPr>
            <a:r>
              <a:rPr lang="en-GB" baseline="0" dirty="0" smtClean="0"/>
              <a:t>Using the term ‘Trusted Adults’ consistently across all schools would be good – making sure children understand this term is key.</a:t>
            </a:r>
          </a:p>
          <a:p>
            <a:endParaRPr lang="en-GB" baseline="0" dirty="0" smtClean="0"/>
          </a:p>
          <a:p>
            <a:r>
              <a:rPr lang="en-GB" b="1" baseline="0" dirty="0" smtClean="0"/>
              <a:t>Activity</a:t>
            </a:r>
          </a:p>
          <a:p>
            <a:r>
              <a:rPr lang="en-GB" baseline="0" dirty="0" smtClean="0"/>
              <a:t>Give out a copy of the ‘circles diagram’ on the slide and pupils can compete their circle of trust. You can discuss similarities and differences.</a:t>
            </a:r>
          </a:p>
          <a:p>
            <a:endParaRPr lang="en-GB" baseline="0" dirty="0" smtClean="0"/>
          </a:p>
          <a:p>
            <a:r>
              <a:rPr lang="en-GB" baseline="0" dirty="0" smtClean="0"/>
              <a:t>Linking this with everyday consent...</a:t>
            </a:r>
          </a:p>
          <a:p>
            <a:r>
              <a:rPr lang="en-GB" baseline="0" dirty="0" smtClean="0"/>
              <a:t>Depending on the maturity of the pupils you can also talk about which circles contain the people they think its OK to give a hug to or to receive a hug from or hold hands with. </a:t>
            </a:r>
            <a:r>
              <a:rPr lang="en-GB" dirty="0">
                <a:solidFill>
                  <a:srgbClr val="FF0000"/>
                </a:solidFill>
              </a:rPr>
              <a:t>You can link with online safety here - given that many children have smart phones, ask about who is it ok to receive messages / friend requests from, and who is it ok to share images with?) </a:t>
            </a:r>
          </a:p>
          <a:p>
            <a:endParaRPr lang="en-GB" baseline="0" dirty="0" smtClean="0"/>
          </a:p>
          <a:p>
            <a:r>
              <a:rPr lang="en-GB" dirty="0" smtClean="0"/>
              <a:t>Once populated with ideas ask the children to consider what types of relationships</a:t>
            </a:r>
            <a:r>
              <a:rPr lang="en-GB" baseline="0" dirty="0" smtClean="0"/>
              <a:t> there are? </a:t>
            </a:r>
          </a:p>
          <a:p>
            <a:endParaRPr lang="en-GB" baseline="0" dirty="0" smtClean="0"/>
          </a:p>
          <a:p>
            <a:r>
              <a:rPr lang="en-GB" baseline="0" dirty="0" smtClean="0"/>
              <a:t>e.g. </a:t>
            </a:r>
            <a:r>
              <a:rPr lang="en-GB" sz="1300" dirty="0"/>
              <a:t>romantic, family, friendships</a:t>
            </a:r>
            <a:r>
              <a:rPr lang="en-GB" dirty="0" smtClean="0"/>
              <a:t> (in the friend, people you don’t know sections,</a:t>
            </a:r>
            <a:r>
              <a:rPr lang="en-GB" baseline="0" dirty="0" smtClean="0"/>
              <a:t> will reference be made to ‘friendships’ people develop or have with people they’ve never met – i.e. through gaming platforms etc.). People you call auntie or uncle but who aren’t actually related to you.</a:t>
            </a:r>
          </a:p>
          <a:p>
            <a:endParaRPr lang="en-GB" baseline="0" dirty="0" smtClean="0"/>
          </a:p>
          <a:p>
            <a:r>
              <a:rPr lang="en-GB" baseline="0" dirty="0" smtClean="0"/>
              <a:t>You can also reinforce these may change over time.</a:t>
            </a:r>
            <a:endParaRPr lang="en-GB"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848916F7-3AFE-45CE-952F-7324A6CCBF4C}" type="slidenum">
              <a:rPr lang="en-GB" smtClean="0"/>
              <a:t>5</a:t>
            </a:fld>
            <a:endParaRPr lang="en-GB"/>
          </a:p>
        </p:txBody>
      </p:sp>
    </p:spTree>
    <p:extLst>
      <p:ext uri="{BB962C8B-B14F-4D97-AF65-F5344CB8AC3E}">
        <p14:creationId xmlns:p14="http://schemas.microsoft.com/office/powerpoint/2010/main" val="397279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lstStyle/>
          <a:p>
            <a:r>
              <a:rPr lang="en-GB" b="1" dirty="0" smtClean="0"/>
              <a:t>Slide 6</a:t>
            </a:r>
          </a:p>
          <a:p>
            <a:r>
              <a:rPr lang="en-GB" b="0" dirty="0" smtClean="0"/>
              <a:t>Ask the pupils to consider what a caring and</a:t>
            </a:r>
            <a:r>
              <a:rPr lang="en-GB" b="0" baseline="0" dirty="0" smtClean="0"/>
              <a:t> </a:t>
            </a:r>
            <a:r>
              <a:rPr lang="en-GB" b="0" dirty="0" smtClean="0"/>
              <a:t>healthy relationship looks like. Ask for examples</a:t>
            </a:r>
            <a:r>
              <a:rPr lang="en-GB" b="0" baseline="0" dirty="0" smtClean="0"/>
              <a:t> and l</a:t>
            </a:r>
            <a:r>
              <a:rPr lang="en-GB" b="0" dirty="0" smtClean="0"/>
              <a:t>ink to prior learning through PSHE / Jigsaw on healthy, respectful relationships.</a:t>
            </a:r>
          </a:p>
          <a:p>
            <a:endParaRPr lang="en-GB" b="0" dirty="0" smtClean="0"/>
          </a:p>
          <a:p>
            <a:r>
              <a:rPr lang="en-GB" dirty="0" smtClean="0"/>
              <a:t>Each image relates</a:t>
            </a:r>
            <a:r>
              <a:rPr lang="en-GB" baseline="0" dirty="0" smtClean="0"/>
              <a:t> to one of the following.  Can they guess which is which?</a:t>
            </a:r>
          </a:p>
          <a:p>
            <a:endParaRPr lang="en-GB" dirty="0" smtClean="0"/>
          </a:p>
          <a:p>
            <a:r>
              <a:rPr lang="en-GB" b="1" dirty="0" smtClean="0"/>
              <a:t>(scales) Equal</a:t>
            </a:r>
            <a:r>
              <a:rPr lang="en-GB" b="1" baseline="0" dirty="0" smtClean="0"/>
              <a:t> and</a:t>
            </a:r>
            <a:r>
              <a:rPr lang="en-GB" b="1" dirty="0" smtClean="0"/>
              <a:t> caring </a:t>
            </a:r>
            <a:r>
              <a:rPr lang="en-GB" dirty="0" smtClean="0"/>
              <a:t>– discussing</a:t>
            </a:r>
            <a:r>
              <a:rPr lang="en-GB" baseline="0" dirty="0" smtClean="0"/>
              <a:t> things, making decisions together, being fair</a:t>
            </a:r>
            <a:endParaRPr lang="en-GB" dirty="0" smtClean="0"/>
          </a:p>
          <a:p>
            <a:r>
              <a:rPr lang="en-GB" b="1" dirty="0" smtClean="0"/>
              <a:t>(hands) Connecting and</a:t>
            </a:r>
            <a:r>
              <a:rPr lang="en-GB" b="1" baseline="0" dirty="0" smtClean="0"/>
              <a:t> supporting </a:t>
            </a:r>
            <a:r>
              <a:rPr lang="en-GB" baseline="0" dirty="0" smtClean="0"/>
              <a:t>– helping out when things are tough, listening, sticking up for each other, believing in each other</a:t>
            </a:r>
            <a:endParaRPr lang="en-GB" dirty="0" smtClean="0"/>
          </a:p>
          <a:p>
            <a:r>
              <a:rPr lang="en-GB" b="1" dirty="0" smtClean="0"/>
              <a:t>(Smiley faces on a bench) Nurturing</a:t>
            </a:r>
            <a:r>
              <a:rPr lang="en-GB" baseline="0" dirty="0" smtClean="0"/>
              <a:t> – being positive and truthful, addressing differences of opinion without anger, supporting hobbies, taking an interest</a:t>
            </a:r>
            <a:endParaRPr lang="en-GB" dirty="0" smtClean="0"/>
          </a:p>
          <a:p>
            <a:r>
              <a:rPr lang="en-GB" b="1" dirty="0" smtClean="0"/>
              <a:t>(boy and bear) Secure</a:t>
            </a:r>
            <a:r>
              <a:rPr lang="en-GB" b="1" baseline="0" dirty="0" smtClean="0"/>
              <a:t> and</a:t>
            </a:r>
            <a:r>
              <a:rPr lang="en-GB" b="1" dirty="0" smtClean="0"/>
              <a:t> safe </a:t>
            </a:r>
            <a:r>
              <a:rPr lang="en-GB" dirty="0" smtClean="0"/>
              <a:t>– trusting, truthful, honest,</a:t>
            </a:r>
            <a:r>
              <a:rPr lang="en-GB" baseline="0" dirty="0" smtClean="0"/>
              <a:t> reliable, consistent</a:t>
            </a:r>
            <a:endParaRPr lang="en-GB" dirty="0" smtClean="0"/>
          </a:p>
          <a:p>
            <a:r>
              <a:rPr lang="en-GB" b="1" dirty="0" smtClean="0"/>
              <a:t>(emoji) Communicating </a:t>
            </a:r>
            <a:r>
              <a:rPr lang="en-GB" dirty="0" smtClean="0"/>
              <a:t>– regularly,</a:t>
            </a:r>
            <a:r>
              <a:rPr lang="en-GB" baseline="0" dirty="0" smtClean="0"/>
              <a:t> face to face </a:t>
            </a:r>
            <a:endParaRPr lang="en-GB" dirty="0" smtClean="0"/>
          </a:p>
          <a:p>
            <a:r>
              <a:rPr lang="en-GB" b="1" dirty="0" smtClean="0"/>
              <a:t>(beach children) Joy and adventure </a:t>
            </a:r>
            <a:r>
              <a:rPr lang="en-GB" dirty="0" smtClean="0"/>
              <a:t>– having fun, planning things together, trying new</a:t>
            </a:r>
            <a:r>
              <a:rPr lang="en-GB" baseline="0" dirty="0" smtClean="0"/>
              <a:t> hobbies</a:t>
            </a:r>
          </a:p>
          <a:p>
            <a:endParaRPr lang="en-GB" baseline="0" dirty="0" smtClean="0"/>
          </a:p>
          <a:p>
            <a:pPr defTabSz="990570">
              <a:defRPr/>
            </a:pPr>
            <a:r>
              <a:rPr lang="en-GB" b="0" dirty="0" smtClean="0"/>
              <a:t>Also ask if friendships look like this too? This distinction is important; younger pupils may associate the word</a:t>
            </a:r>
            <a:r>
              <a:rPr lang="en-GB" b="0" baseline="0" dirty="0" smtClean="0"/>
              <a:t> </a:t>
            </a:r>
            <a:r>
              <a:rPr lang="en-GB" b="0" dirty="0" smtClean="0"/>
              <a:t>relationship</a:t>
            </a:r>
            <a:r>
              <a:rPr lang="en-GB" b="0" baseline="0" dirty="0" smtClean="0"/>
              <a:t> with romance and/or marriage</a:t>
            </a:r>
            <a:r>
              <a:rPr lang="en-GB" b="0" dirty="0" smtClean="0"/>
              <a:t>. </a:t>
            </a:r>
          </a:p>
          <a:p>
            <a:pPr defTabSz="990570">
              <a:defRPr/>
            </a:pPr>
            <a:endParaRPr lang="en-GB" i="1" u="sng" dirty="0"/>
          </a:p>
          <a:p>
            <a:pPr defTabSz="990570">
              <a:defRPr/>
            </a:pPr>
            <a:endParaRPr lang="en-GB" baseline="0" dirty="0" smtClean="0"/>
          </a:p>
        </p:txBody>
      </p:sp>
      <p:sp>
        <p:nvSpPr>
          <p:cNvPr id="4" name="Slide Number Placeholder 3"/>
          <p:cNvSpPr>
            <a:spLocks noGrp="1"/>
          </p:cNvSpPr>
          <p:nvPr>
            <p:ph type="sldNum" sz="quarter" idx="10"/>
          </p:nvPr>
        </p:nvSpPr>
        <p:spPr/>
        <p:txBody>
          <a:bodyPr/>
          <a:lstStyle/>
          <a:p>
            <a:fld id="{848916F7-3AFE-45CE-952F-7324A6CCBF4C}" type="slidenum">
              <a:rPr lang="en-GB" smtClean="0"/>
              <a:t>6</a:t>
            </a:fld>
            <a:endParaRPr lang="en-GB"/>
          </a:p>
        </p:txBody>
      </p:sp>
    </p:spTree>
    <p:extLst>
      <p:ext uri="{BB962C8B-B14F-4D97-AF65-F5344CB8AC3E}">
        <p14:creationId xmlns:p14="http://schemas.microsoft.com/office/powerpoint/2010/main" val="109393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70">
              <a:defRPr/>
            </a:pPr>
            <a:r>
              <a:rPr lang="en-GB" b="1" baseline="0" dirty="0" smtClean="0"/>
              <a:t>Slide 7</a:t>
            </a:r>
          </a:p>
          <a:p>
            <a:pPr defTabSz="990570">
              <a:defRPr/>
            </a:pPr>
            <a:r>
              <a:rPr lang="en-GB" b="1" baseline="0" dirty="0" smtClean="0"/>
              <a:t>Activity</a:t>
            </a:r>
          </a:p>
          <a:p>
            <a:pPr defTabSz="990570">
              <a:defRPr/>
            </a:pPr>
            <a:r>
              <a:rPr lang="en-GB" baseline="0" dirty="0" smtClean="0"/>
              <a:t>Thinking about saying yes, but with conditions as mentioned in video clip 1.</a:t>
            </a:r>
          </a:p>
          <a:p>
            <a:pPr defTabSz="990570">
              <a:defRPr/>
            </a:pPr>
            <a:endParaRPr lang="en-GB" baseline="0" dirty="0" smtClean="0"/>
          </a:p>
          <a:p>
            <a:pPr defTabSz="990570">
              <a:defRPr/>
            </a:pPr>
            <a:r>
              <a:rPr lang="en-GB" baseline="0" dirty="0" smtClean="0"/>
              <a:t>Ask children to think about why (or times) someone might say ‘yes’ when they want to say ‘no’ or ‘don’t know’?  - Discuss peer pressure and how that can influence giving consent.  </a:t>
            </a:r>
          </a:p>
          <a:p>
            <a:pPr defTabSz="990570">
              <a:defRPr/>
            </a:pPr>
            <a:endParaRPr lang="en-GB" baseline="0" dirty="0" smtClean="0"/>
          </a:p>
          <a:p>
            <a:pPr defTabSz="990570">
              <a:defRPr/>
            </a:pPr>
            <a:r>
              <a:rPr lang="en-GB" baseline="0" dirty="0" smtClean="0"/>
              <a:t>Go through some examples when someone might say (or indicate without actually speaking (nod or shake head).....</a:t>
            </a:r>
          </a:p>
          <a:p>
            <a:pPr marL="185732" indent="-185732" defTabSz="990570">
              <a:buFont typeface="Arial" panose="020B0604020202020204" pitchFamily="34" charset="0"/>
              <a:buChar char="•"/>
              <a:defRPr/>
            </a:pPr>
            <a:r>
              <a:rPr lang="en-GB" i="1" baseline="0" dirty="0" smtClean="0"/>
              <a:t>Yes, but with conditions.</a:t>
            </a:r>
          </a:p>
          <a:p>
            <a:pPr marL="185732" indent="-185732" defTabSz="990570">
              <a:buFont typeface="Arial" panose="020B0604020202020204" pitchFamily="34" charset="0"/>
              <a:buChar char="•"/>
              <a:defRPr/>
            </a:pPr>
            <a:r>
              <a:rPr lang="en-GB" i="1" baseline="0" dirty="0" smtClean="0"/>
              <a:t>Yes, but I meant no.</a:t>
            </a:r>
          </a:p>
          <a:p>
            <a:pPr marL="185732" indent="-185732" defTabSz="990570">
              <a:buFont typeface="Arial" panose="020B0604020202020204" pitchFamily="34" charset="0"/>
              <a:buChar char="•"/>
              <a:defRPr/>
            </a:pPr>
            <a:endParaRPr lang="en-GB" i="1" baseline="0" dirty="0" smtClean="0"/>
          </a:p>
          <a:p>
            <a:pPr defTabSz="990570">
              <a:defRPr/>
            </a:pPr>
            <a:r>
              <a:rPr lang="en-US" sz="1300" dirty="0"/>
              <a:t>Three examples the teacher can give to illustrate the point.</a:t>
            </a:r>
          </a:p>
          <a:p>
            <a:pPr defTabSz="990570">
              <a:defRPr/>
            </a:pPr>
            <a:r>
              <a:rPr lang="en-US" sz="1300" b="1" dirty="0">
                <a:solidFill>
                  <a:srgbClr val="7030A0"/>
                </a:solidFill>
              </a:rPr>
              <a:t>1. Get the class stood up, working from the floor up (i.e. feet first) how might each part of a person’s body look or behave if they were in a situation where they feel like they can’t easily say what their ‘insides’ tell them they want to say. i.e. their toes might be ‘scrunched up’, their feet might be ‘fidgeting’ or moving backwards, away from someone they feel ‘threatened’ by, their legs might feel ‘like jelly’ (because of nervousness), their hands might by trying to hold something for comfort, their head might be down, their eyes might be looking away etc. etc. Then ask them to show examples of how the body might look different if someone was happy and free to say what they wanted to do.</a:t>
            </a:r>
            <a:endParaRPr lang="en-US" sz="1300" dirty="0">
              <a:solidFill>
                <a:srgbClr val="7030A0"/>
              </a:solidFill>
            </a:endParaRPr>
          </a:p>
          <a:p>
            <a:pPr defTabSz="990570">
              <a:defRPr/>
            </a:pPr>
            <a:endParaRPr lang="en-US" sz="1300" i="1" dirty="0"/>
          </a:p>
          <a:p>
            <a:pPr defTabSz="990570">
              <a:defRPr/>
            </a:pPr>
            <a:endParaRPr lang="en-US" sz="1300" b="1" dirty="0">
              <a:solidFill>
                <a:srgbClr val="7030A0"/>
              </a:solidFill>
            </a:endParaRPr>
          </a:p>
          <a:p>
            <a:pPr defTabSz="990570">
              <a:defRPr/>
            </a:pPr>
            <a:r>
              <a:rPr lang="en-US" sz="1300" b="1" dirty="0">
                <a:solidFill>
                  <a:srgbClr val="7030A0"/>
                </a:solidFill>
              </a:rPr>
              <a:t>2. Prepare flash cards with these words written on them; enthusiastic, sad, frightened, tired, silly, worried, bored, angry and nervous. The class all stand in a circle and 1 or 2 people are selected to say the word ‘Yes’ in the style of the word on the flash card. Then encourage the children to see that sometimes when the word Yes is used, it doesn’t always show that someone is happy for something to be happening</a:t>
            </a:r>
          </a:p>
          <a:p>
            <a:pPr defTabSz="990570">
              <a:defRPr/>
            </a:pPr>
            <a:endParaRPr lang="en-US" sz="1300" b="1" dirty="0">
              <a:solidFill>
                <a:srgbClr val="7030A0"/>
              </a:solidFill>
            </a:endParaRPr>
          </a:p>
          <a:p>
            <a:pPr defTabSz="990570">
              <a:defRPr/>
            </a:pPr>
            <a:r>
              <a:rPr lang="en-US" sz="1300" b="1" dirty="0">
                <a:solidFill>
                  <a:srgbClr val="7030A0"/>
                </a:solidFill>
              </a:rPr>
              <a:t>3. Teacher reads each scenario (or selects one at a time):</a:t>
            </a:r>
          </a:p>
          <a:p>
            <a:pPr defTabSz="990570">
              <a:defRPr/>
            </a:pPr>
            <a:r>
              <a:rPr lang="en-US" sz="1300" b="1" dirty="0">
                <a:solidFill>
                  <a:srgbClr val="7030A0"/>
                </a:solidFill>
              </a:rPr>
              <a:t>a) Your new bestie has come round after school. They ask you to let them use your iPod to send an unkind message to someone in your year who they say has been telling lies about them. They say that unless you let them use your iPod they won’t invite you to their sleepover next weekend.</a:t>
            </a:r>
          </a:p>
          <a:p>
            <a:pPr defTabSz="990570">
              <a:defRPr/>
            </a:pPr>
            <a:endParaRPr lang="en-US" sz="1300" b="1" dirty="0">
              <a:solidFill>
                <a:srgbClr val="7030A0"/>
              </a:solidFill>
            </a:endParaRPr>
          </a:p>
          <a:p>
            <a:pPr defTabSz="990570">
              <a:defRPr/>
            </a:pPr>
            <a:r>
              <a:rPr lang="en-US" sz="1300" b="1" dirty="0">
                <a:solidFill>
                  <a:srgbClr val="7030A0"/>
                </a:solidFill>
              </a:rPr>
              <a:t>b) Your best friend has asked you to go to the park with them on Saturday to meet some people they met at a youth club. You know that’s not something you would be allowed to do. Your best friend tells you to just lie about where you’re going. They say that you’re the only one of your friends that won’t be there and that people will make fun of you if they find out you weren’t allowed to go. They then ask you again if you’ll come with them on Saturday.</a:t>
            </a:r>
          </a:p>
          <a:p>
            <a:pPr defTabSz="990570">
              <a:defRPr/>
            </a:pPr>
            <a:endParaRPr lang="en-US" sz="1300" b="1" dirty="0">
              <a:solidFill>
                <a:srgbClr val="7030A0"/>
              </a:solidFill>
            </a:endParaRPr>
          </a:p>
          <a:p>
            <a:pPr defTabSz="990570">
              <a:defRPr/>
            </a:pPr>
            <a:r>
              <a:rPr lang="en-US" sz="1300" b="1" dirty="0">
                <a:solidFill>
                  <a:srgbClr val="7030A0"/>
                </a:solidFill>
              </a:rPr>
              <a:t>c) There is a sleepover that you’ve been invited to. You’re really excited as the person who’s having it has a really cool garden with a dog. Your best friend hasn’t been invited. They say they don’t know why you even want to go, saying that it will probably be boring because of who’s going. They ask you not to go, saying that if you say you won’t go they’ll ask their mum if you can both go to the Cinema.</a:t>
            </a:r>
          </a:p>
          <a:p>
            <a:pPr defTabSz="990570">
              <a:defRPr/>
            </a:pPr>
            <a:endParaRPr lang="en-US" sz="1300" b="1" dirty="0">
              <a:solidFill>
                <a:srgbClr val="7030A0"/>
              </a:solidFill>
            </a:endParaRPr>
          </a:p>
          <a:p>
            <a:pPr defTabSz="990570">
              <a:defRPr/>
            </a:pPr>
            <a:r>
              <a:rPr lang="en-US" sz="1300" b="1" dirty="0">
                <a:solidFill>
                  <a:srgbClr val="7030A0"/>
                </a:solidFill>
              </a:rPr>
              <a:t>The children are then asked what they think the ‘right’ thing to say would be. They are then asked if there is anything in the situation that would make it harder to say what you WANT to say?</a:t>
            </a:r>
          </a:p>
          <a:p>
            <a:pPr defTabSz="990570">
              <a:defRPr/>
            </a:pPr>
            <a:endParaRPr lang="en-US" sz="1300" b="1" dirty="0">
              <a:solidFill>
                <a:srgbClr val="7030A0"/>
              </a:solidFill>
            </a:endParaRPr>
          </a:p>
          <a:p>
            <a:pPr defTabSz="990570">
              <a:defRPr/>
            </a:pPr>
            <a:endParaRPr lang="en-GB" i="0" u="none" dirty="0"/>
          </a:p>
        </p:txBody>
      </p:sp>
      <p:sp>
        <p:nvSpPr>
          <p:cNvPr id="4" name="Slide Number Placeholder 3"/>
          <p:cNvSpPr>
            <a:spLocks noGrp="1"/>
          </p:cNvSpPr>
          <p:nvPr>
            <p:ph type="sldNum" sz="quarter" idx="10"/>
          </p:nvPr>
        </p:nvSpPr>
        <p:spPr/>
        <p:txBody>
          <a:bodyPr/>
          <a:lstStyle/>
          <a:p>
            <a:fld id="{848916F7-3AFE-45CE-952F-7324A6CCBF4C}" type="slidenum">
              <a:rPr lang="en-GB" smtClean="0"/>
              <a:t>7</a:t>
            </a:fld>
            <a:endParaRPr lang="en-GB"/>
          </a:p>
        </p:txBody>
      </p:sp>
    </p:spTree>
    <p:extLst>
      <p:ext uri="{BB962C8B-B14F-4D97-AF65-F5344CB8AC3E}">
        <p14:creationId xmlns:p14="http://schemas.microsoft.com/office/powerpoint/2010/main" val="143849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lstStyle/>
          <a:p>
            <a:pPr defTabSz="990570">
              <a:defRPr/>
            </a:pPr>
            <a:r>
              <a:rPr lang="en-GB" b="1" dirty="0" smtClean="0"/>
              <a:t>Slide 8</a:t>
            </a:r>
          </a:p>
          <a:p>
            <a:pPr defTabSz="990570">
              <a:defRPr/>
            </a:pPr>
            <a:r>
              <a:rPr lang="en-GB" dirty="0" smtClean="0"/>
              <a:t>Ask</a:t>
            </a:r>
            <a:r>
              <a:rPr lang="en-GB" baseline="0" dirty="0" smtClean="0"/>
              <a:t> children to consider the</a:t>
            </a:r>
            <a:r>
              <a:rPr lang="en-GB" dirty="0" smtClean="0"/>
              <a:t> opposite of a healthy, nurturing, respectful,</a:t>
            </a:r>
            <a:r>
              <a:rPr lang="en-GB" baseline="0" dirty="0" smtClean="0"/>
              <a:t> caring, consenting relationship.   e.g. an unequal distribution of power and/or an inappropriate relationship.</a:t>
            </a:r>
          </a:p>
          <a:p>
            <a:pPr defTabSz="990570">
              <a:defRPr/>
            </a:pPr>
            <a:endParaRPr lang="en-GB" baseline="0" dirty="0" smtClean="0"/>
          </a:p>
          <a:p>
            <a:pPr defTabSz="990570">
              <a:defRPr/>
            </a:pPr>
            <a:r>
              <a:rPr lang="en-GB" baseline="0" dirty="0" smtClean="0"/>
              <a:t>What does this this look like – behaviours etc.  </a:t>
            </a:r>
          </a:p>
          <a:p>
            <a:pPr defTabSz="990570">
              <a:defRPr/>
            </a:pPr>
            <a:r>
              <a:rPr lang="en-GB" baseline="0" dirty="0" smtClean="0"/>
              <a:t>6 examples are given on the slide.</a:t>
            </a:r>
          </a:p>
          <a:p>
            <a:endParaRPr lang="en-GB" baseline="0" dirty="0" smtClean="0"/>
          </a:p>
          <a:p>
            <a:r>
              <a:rPr lang="en-GB" dirty="0" smtClean="0"/>
              <a:t>Ask the question:</a:t>
            </a:r>
          </a:p>
          <a:p>
            <a:r>
              <a:rPr lang="en-GB" dirty="0" smtClean="0"/>
              <a:t>Is</a:t>
            </a:r>
            <a:r>
              <a:rPr lang="en-GB" baseline="0" dirty="0" smtClean="0"/>
              <a:t> if fair/healthy that people you have relationships with (romantic, family, friends) can have control or power over you, your decisions, your lifestyle?</a:t>
            </a:r>
          </a:p>
          <a:p>
            <a:endParaRPr lang="en-GB" baseline="0" dirty="0" smtClean="0"/>
          </a:p>
          <a:p>
            <a:r>
              <a:rPr lang="en-GB" baseline="0" dirty="0" smtClean="0"/>
              <a:t>Children may use he example of keeping secrets. This is a difficult concept to explain in terms of giving consent to keep a secret. You may want to explain that some secrets may be really harmless, like keeping a surprise party a secret from a family member, whilst other secrets can be unsafe, especially if someone suggests not keeping something a secret will bring harm or is used as a threat.  Please use your CP/safeguarding hat here if this discussion arises.  Its a bit like the personal safety / stranger danger misconception, in that most harm and abuse is carried out by someone the child knows and not strangers.</a:t>
            </a:r>
          </a:p>
          <a:p>
            <a:endParaRPr lang="en-GB" baseline="0" dirty="0" smtClean="0"/>
          </a:p>
        </p:txBody>
      </p:sp>
      <p:sp>
        <p:nvSpPr>
          <p:cNvPr id="4" name="Slide Number Placeholder 3"/>
          <p:cNvSpPr>
            <a:spLocks noGrp="1"/>
          </p:cNvSpPr>
          <p:nvPr>
            <p:ph type="sldNum" sz="quarter" idx="10"/>
          </p:nvPr>
        </p:nvSpPr>
        <p:spPr/>
        <p:txBody>
          <a:bodyPr/>
          <a:lstStyle/>
          <a:p>
            <a:fld id="{848916F7-3AFE-45CE-952F-7324A6CCBF4C}" type="slidenum">
              <a:rPr lang="en-GB" smtClean="0"/>
              <a:t>8</a:t>
            </a:fld>
            <a:endParaRPr lang="en-GB"/>
          </a:p>
        </p:txBody>
      </p:sp>
    </p:spTree>
    <p:extLst>
      <p:ext uri="{BB962C8B-B14F-4D97-AF65-F5344CB8AC3E}">
        <p14:creationId xmlns:p14="http://schemas.microsoft.com/office/powerpoint/2010/main" val="13891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70">
              <a:defRPr/>
            </a:pPr>
            <a:r>
              <a:rPr lang="en-GB" b="1" dirty="0" smtClean="0"/>
              <a:t>Slide 9</a:t>
            </a:r>
          </a:p>
          <a:p>
            <a:pPr defTabSz="990570">
              <a:defRPr/>
            </a:pPr>
            <a:r>
              <a:rPr lang="en-GB" b="1" dirty="0" smtClean="0"/>
              <a:t>Activity</a:t>
            </a:r>
          </a:p>
          <a:p>
            <a:r>
              <a:rPr lang="en-GB" baseline="0" dirty="0" smtClean="0"/>
              <a:t>Ask the pupils to consider these two statements:</a:t>
            </a:r>
          </a:p>
          <a:p>
            <a:r>
              <a:rPr lang="en-GB" baseline="0" dirty="0" smtClean="0"/>
              <a:t>We all have the right to feel safe (in our relationships) all of the time and </a:t>
            </a:r>
          </a:p>
          <a:p>
            <a:r>
              <a:rPr lang="en-GB" baseline="0" dirty="0" smtClean="0"/>
              <a:t>There is nothing so awful that we can’t talk about it with someone.</a:t>
            </a:r>
          </a:p>
          <a:p>
            <a:endParaRPr lang="en-GB" baseline="0" dirty="0" smtClean="0"/>
          </a:p>
          <a:p>
            <a:r>
              <a:rPr lang="en-GB" baseline="0" dirty="0" smtClean="0"/>
              <a:t>What do they think about these statements?</a:t>
            </a:r>
          </a:p>
          <a:p>
            <a:r>
              <a:rPr lang="en-GB" baseline="0" dirty="0" smtClean="0"/>
              <a:t>Do they agree with them?</a:t>
            </a:r>
          </a:p>
          <a:p>
            <a:r>
              <a:rPr lang="en-GB" i="0" baseline="0" dirty="0" smtClean="0"/>
              <a:t>What does each one mean to them? </a:t>
            </a:r>
          </a:p>
          <a:p>
            <a:r>
              <a:rPr lang="en-GB" dirty="0"/>
              <a:t>You can emphasise who a child can talk to; HOW they find people to talk to, and that they WON’T be in trouble or get told off, or be accused of lying, if they do speak to someone?</a:t>
            </a:r>
            <a:endParaRPr lang="en-GB" u="none" dirty="0"/>
          </a:p>
        </p:txBody>
      </p:sp>
      <p:sp>
        <p:nvSpPr>
          <p:cNvPr id="4" name="Slide Number Placeholder 3"/>
          <p:cNvSpPr>
            <a:spLocks noGrp="1"/>
          </p:cNvSpPr>
          <p:nvPr>
            <p:ph type="sldNum" sz="quarter" idx="10"/>
          </p:nvPr>
        </p:nvSpPr>
        <p:spPr/>
        <p:txBody>
          <a:bodyPr/>
          <a:lstStyle/>
          <a:p>
            <a:fld id="{848916F7-3AFE-45CE-952F-7324A6CCBF4C}" type="slidenum">
              <a:rPr lang="en-GB" smtClean="0"/>
              <a:t>9</a:t>
            </a:fld>
            <a:endParaRPr lang="en-GB"/>
          </a:p>
        </p:txBody>
      </p:sp>
    </p:spTree>
    <p:extLst>
      <p:ext uri="{BB962C8B-B14F-4D97-AF65-F5344CB8AC3E}">
        <p14:creationId xmlns:p14="http://schemas.microsoft.com/office/powerpoint/2010/main" val="439442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sirona ppt text p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98"/>
            <a:ext cx="9144000" cy="51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685800" y="313025"/>
            <a:ext cx="7772400" cy="506192"/>
          </a:xfrm>
          <a:noFill/>
        </p:spPr>
        <p:txBody>
          <a:bodyPr anchor="t"/>
          <a:lstStyle>
            <a:lvl1pPr algn="l">
              <a:defRPr sz="1950" b="1" i="0">
                <a:noFill/>
                <a:latin typeface="Arial Bold"/>
                <a:cs typeface="Arial Bold"/>
              </a:defRPr>
            </a:lvl1pPr>
          </a:lstStyle>
          <a:p>
            <a:r>
              <a:rPr lang="en-US" smtClean="0"/>
              <a:t>Click to edit Master 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98BD29CB-1EA4-40FE-9394-BA5C362D51D3}" type="slidenum">
              <a:rPr lang="en-GB"/>
              <a:pPr>
                <a:defRPr/>
              </a:pPr>
              <a:t>‹#›</a:t>
            </a:fld>
            <a:endParaRPr lang="en-GB"/>
          </a:p>
        </p:txBody>
      </p:sp>
    </p:spTree>
    <p:extLst>
      <p:ext uri="{BB962C8B-B14F-4D97-AF65-F5344CB8AC3E}">
        <p14:creationId xmlns:p14="http://schemas.microsoft.com/office/powerpoint/2010/main" val="258761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D60B553D-5D4E-4590-A677-E4B98A228897}" type="slidenum">
              <a:rPr lang="en-GB"/>
              <a:pPr>
                <a:defRPr/>
              </a:pPr>
              <a:t>‹#›</a:t>
            </a:fld>
            <a:endParaRPr lang="en-GB"/>
          </a:p>
        </p:txBody>
      </p:sp>
    </p:spTree>
    <p:extLst>
      <p:ext uri="{BB962C8B-B14F-4D97-AF65-F5344CB8AC3E}">
        <p14:creationId xmlns:p14="http://schemas.microsoft.com/office/powerpoint/2010/main" val="345370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4" y="908447"/>
            <a:ext cx="1995487" cy="3686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0088" y="908447"/>
            <a:ext cx="5838825" cy="368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AB55E4FA-6DF6-4FBE-AD82-29C25F55EE92}" type="slidenum">
              <a:rPr lang="en-GB"/>
              <a:pPr>
                <a:defRPr/>
              </a:pPr>
              <a:t>‹#›</a:t>
            </a:fld>
            <a:endParaRPr lang="en-GB"/>
          </a:p>
        </p:txBody>
      </p:sp>
    </p:spTree>
    <p:extLst>
      <p:ext uri="{BB962C8B-B14F-4D97-AF65-F5344CB8AC3E}">
        <p14:creationId xmlns:p14="http://schemas.microsoft.com/office/powerpoint/2010/main" val="193273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1289" cy="5143499"/>
          </a:xfrm>
          <a:prstGeom prst="rect">
            <a:avLst/>
          </a:prstGeom>
        </p:spPr>
      </p:pic>
      <p:sp>
        <p:nvSpPr>
          <p:cNvPr id="2" name="Title 1"/>
          <p:cNvSpPr>
            <a:spLocks noGrp="1"/>
          </p:cNvSpPr>
          <p:nvPr>
            <p:ph type="ctrTitle"/>
          </p:nvPr>
        </p:nvSpPr>
        <p:spPr>
          <a:xfrm>
            <a:off x="1130300" y="1803400"/>
            <a:ext cx="5825202" cy="1234727"/>
          </a:xfrm>
        </p:spPr>
        <p:txBody>
          <a:bodyPr anchor="b">
            <a:noAutofit/>
          </a:bodyPr>
          <a:lstStyle>
            <a:lvl1pPr algn="r">
              <a:defRPr sz="303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6"/>
            <a:ext cx="5825202" cy="822674"/>
          </a:xfrm>
        </p:spPr>
        <p:txBody>
          <a:bodyPr anchor="t"/>
          <a:lstStyle>
            <a:lvl1pPr marL="0" indent="0" algn="r">
              <a:buNone/>
              <a:defRPr>
                <a:solidFill>
                  <a:schemeClr val="tx1">
                    <a:lumMod val="50000"/>
                    <a:lumOff val="5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6F8189-435D-47FF-AE1A-3B73C5292823}" type="datetimeFigureOut">
              <a:rPr lang="en-GB" smtClean="0"/>
              <a:t>15/03/2019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DCB54-A29F-4F9A-8D34-0B390CD09813}" type="slidenum">
              <a:rPr lang="en-GB" smtClean="0"/>
              <a:t>‹#›</a:t>
            </a:fld>
            <a:endParaRPr lang="en-GB"/>
          </a:p>
        </p:txBody>
      </p:sp>
    </p:spTree>
    <p:extLst>
      <p:ext uri="{BB962C8B-B14F-4D97-AF65-F5344CB8AC3E}">
        <p14:creationId xmlns:p14="http://schemas.microsoft.com/office/powerpoint/2010/main" val="4499085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14F060-4677-4429-A45E-0C6DAEF75942}" type="datetimeFigureOut">
              <a:rPr lang="en-US"/>
              <a:pPr>
                <a:defRPr/>
              </a:pPr>
              <a:t>3/15/2019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BFB09B-45DF-436C-B176-D67ED330DB99}" type="slidenum">
              <a:rPr lang="en-US"/>
              <a:pPr>
                <a:defRPr/>
              </a:pPr>
              <a:t>‹#›</a:t>
            </a:fld>
            <a:endParaRPr lang="en-US"/>
          </a:p>
        </p:txBody>
      </p:sp>
    </p:spTree>
    <p:extLst>
      <p:ext uri="{BB962C8B-B14F-4D97-AF65-F5344CB8AC3E}">
        <p14:creationId xmlns:p14="http://schemas.microsoft.com/office/powerpoint/2010/main" val="44006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D6DEC6-33FB-4DCC-9381-141B527B266E}" type="datetimeFigureOut">
              <a:rPr lang="en-US"/>
              <a:pPr>
                <a:defRPr/>
              </a:pPr>
              <a:t>3/15/2019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714968-5ADE-4F1B-91B8-0DB42C9E6C42}" type="slidenum">
              <a:rPr lang="en-US"/>
              <a:pPr>
                <a:defRPr/>
              </a:pPr>
              <a:t>‹#›</a:t>
            </a:fld>
            <a:endParaRPr lang="en-US"/>
          </a:p>
        </p:txBody>
      </p:sp>
    </p:spTree>
    <p:extLst>
      <p:ext uri="{BB962C8B-B14F-4D97-AF65-F5344CB8AC3E}">
        <p14:creationId xmlns:p14="http://schemas.microsoft.com/office/powerpoint/2010/main" val="132279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A706F2-7DC9-4744-9BB9-825D9C1A4019}" type="datetimeFigureOut">
              <a:rPr lang="en-US"/>
              <a:pPr>
                <a:defRPr/>
              </a:pPr>
              <a:t>3/15/2019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5ED3EE-9974-4EEC-9014-41DD5E47F977}" type="slidenum">
              <a:rPr lang="en-US"/>
              <a:pPr>
                <a:defRPr/>
              </a:pPr>
              <a:t>‹#›</a:t>
            </a:fld>
            <a:endParaRPr lang="en-US"/>
          </a:p>
        </p:txBody>
      </p:sp>
    </p:spTree>
    <p:extLst>
      <p:ext uri="{BB962C8B-B14F-4D97-AF65-F5344CB8AC3E}">
        <p14:creationId xmlns:p14="http://schemas.microsoft.com/office/powerpoint/2010/main" val="908093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85FFA7-9E57-48E1-9C46-174576F6D3DF}" type="datetimeFigureOut">
              <a:rPr lang="en-US"/>
              <a:pPr>
                <a:defRPr/>
              </a:pPr>
              <a:t>3/15/2019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B911F-03B1-4284-B165-2E373367F4A2}" type="slidenum">
              <a:rPr lang="en-US"/>
              <a:pPr>
                <a:defRPr/>
              </a:pPr>
              <a:t>‹#›</a:t>
            </a:fld>
            <a:endParaRPr lang="en-US"/>
          </a:p>
        </p:txBody>
      </p:sp>
    </p:spTree>
    <p:extLst>
      <p:ext uri="{BB962C8B-B14F-4D97-AF65-F5344CB8AC3E}">
        <p14:creationId xmlns:p14="http://schemas.microsoft.com/office/powerpoint/2010/main" val="3182874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D0E4B3-E45F-478E-A216-B0BCF8FC7A90}" type="datetimeFigureOut">
              <a:rPr lang="en-US"/>
              <a:pPr>
                <a:defRPr/>
              </a:pPr>
              <a:t>3/15/2019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72BC1D-34F9-4B97-A3A9-8690A2D31C51}" type="slidenum">
              <a:rPr lang="en-US"/>
              <a:pPr>
                <a:defRPr/>
              </a:pPr>
              <a:t>‹#›</a:t>
            </a:fld>
            <a:endParaRPr lang="en-US"/>
          </a:p>
        </p:txBody>
      </p:sp>
    </p:spTree>
    <p:extLst>
      <p:ext uri="{BB962C8B-B14F-4D97-AF65-F5344CB8AC3E}">
        <p14:creationId xmlns:p14="http://schemas.microsoft.com/office/powerpoint/2010/main" val="3327103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2868CD-0F67-4283-A790-4E665C66D78F}" type="datetimeFigureOut">
              <a:rPr lang="en-US"/>
              <a:pPr>
                <a:defRPr/>
              </a:pPr>
              <a:t>3/15/2019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F28ACA-03D8-43EF-B82D-966F0345B8E9}" type="slidenum">
              <a:rPr lang="en-US"/>
              <a:pPr>
                <a:defRPr/>
              </a:pPr>
              <a:t>‹#›</a:t>
            </a:fld>
            <a:endParaRPr lang="en-US"/>
          </a:p>
        </p:txBody>
      </p:sp>
    </p:spTree>
    <p:extLst>
      <p:ext uri="{BB962C8B-B14F-4D97-AF65-F5344CB8AC3E}">
        <p14:creationId xmlns:p14="http://schemas.microsoft.com/office/powerpoint/2010/main" val="33587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48C49C-73DC-40FE-A84B-3F614BCA78CF}" type="datetimeFigureOut">
              <a:rPr lang="en-US"/>
              <a:pPr>
                <a:defRPr/>
              </a:pPr>
              <a:t>3/15/2019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B57F86-99EB-498F-9580-CEAD58888789}" type="slidenum">
              <a:rPr lang="en-US"/>
              <a:pPr>
                <a:defRPr/>
              </a:pPr>
              <a:t>‹#›</a:t>
            </a:fld>
            <a:endParaRPr lang="en-US"/>
          </a:p>
        </p:txBody>
      </p:sp>
    </p:spTree>
    <p:extLst>
      <p:ext uri="{BB962C8B-B14F-4D97-AF65-F5344CB8AC3E}">
        <p14:creationId xmlns:p14="http://schemas.microsoft.com/office/powerpoint/2010/main" val="36142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2B8F51BF-72DF-40E4-AE6D-B382BE2908F2}" type="slidenum">
              <a:rPr lang="en-GB"/>
              <a:pPr>
                <a:defRPr/>
              </a:pPr>
              <a:t>‹#›</a:t>
            </a:fld>
            <a:endParaRPr lang="en-GB"/>
          </a:p>
        </p:txBody>
      </p:sp>
    </p:spTree>
    <p:extLst>
      <p:ext uri="{BB962C8B-B14F-4D97-AF65-F5344CB8AC3E}">
        <p14:creationId xmlns:p14="http://schemas.microsoft.com/office/powerpoint/2010/main" val="1509380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69712C-6858-44C3-924D-586E4C239CE4}" type="datetimeFigureOut">
              <a:rPr lang="en-US"/>
              <a:pPr>
                <a:defRPr/>
              </a:pPr>
              <a:t>3/15/2019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E67593-65BE-424D-AFDE-CD5D2583B38E}" type="slidenum">
              <a:rPr lang="en-US"/>
              <a:pPr>
                <a:defRPr/>
              </a:pPr>
              <a:t>‹#›</a:t>
            </a:fld>
            <a:endParaRPr lang="en-US"/>
          </a:p>
        </p:txBody>
      </p:sp>
    </p:spTree>
    <p:extLst>
      <p:ext uri="{BB962C8B-B14F-4D97-AF65-F5344CB8AC3E}">
        <p14:creationId xmlns:p14="http://schemas.microsoft.com/office/powerpoint/2010/main" val="66770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8B5D3D-234E-4A87-89DC-36F618A06189}" type="datetimeFigureOut">
              <a:rPr lang="en-US"/>
              <a:pPr>
                <a:defRPr/>
              </a:pPr>
              <a:t>3/15/2019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96A5A5-50E1-404F-8F93-FD08B0B7F436}" type="slidenum">
              <a:rPr lang="en-US"/>
              <a:pPr>
                <a:defRPr/>
              </a:pPr>
              <a:t>‹#›</a:t>
            </a:fld>
            <a:endParaRPr lang="en-US"/>
          </a:p>
        </p:txBody>
      </p:sp>
    </p:spTree>
    <p:extLst>
      <p:ext uri="{BB962C8B-B14F-4D97-AF65-F5344CB8AC3E}">
        <p14:creationId xmlns:p14="http://schemas.microsoft.com/office/powerpoint/2010/main" val="3012691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01B887-3E5C-464A-BD00-3FCDF06CFB2D}" type="datetimeFigureOut">
              <a:rPr lang="en-US"/>
              <a:pPr>
                <a:defRPr/>
              </a:pPr>
              <a:t>3/15/2019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603238-59BB-4AC6-BF35-21EF46EAB593}" type="slidenum">
              <a:rPr lang="en-US"/>
              <a:pPr>
                <a:defRPr/>
              </a:pPr>
              <a:t>‹#›</a:t>
            </a:fld>
            <a:endParaRPr lang="en-US"/>
          </a:p>
        </p:txBody>
      </p:sp>
    </p:spTree>
    <p:extLst>
      <p:ext uri="{BB962C8B-B14F-4D97-AF65-F5344CB8AC3E}">
        <p14:creationId xmlns:p14="http://schemas.microsoft.com/office/powerpoint/2010/main" val="1811648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91B24D-7312-41AD-8369-A87D83E50905}" type="datetimeFigureOut">
              <a:rPr lang="en-US"/>
              <a:pPr>
                <a:defRPr/>
              </a:pPr>
              <a:t>3/15/2019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6E901C-0ED1-411A-9C0C-511CE1034085}" type="slidenum">
              <a:rPr lang="en-US"/>
              <a:pPr>
                <a:defRPr/>
              </a:pPr>
              <a:t>‹#›</a:t>
            </a:fld>
            <a:endParaRPr lang="en-US"/>
          </a:p>
        </p:txBody>
      </p:sp>
    </p:spTree>
    <p:extLst>
      <p:ext uri="{BB962C8B-B14F-4D97-AF65-F5344CB8AC3E}">
        <p14:creationId xmlns:p14="http://schemas.microsoft.com/office/powerpoint/2010/main" val="121968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1CD7EA1E-F017-4273-98D3-C448C2668DA9}" type="slidenum">
              <a:rPr lang="en-GB"/>
              <a:pPr>
                <a:defRPr/>
              </a:pPr>
              <a:t>‹#›</a:t>
            </a:fld>
            <a:endParaRPr lang="en-GB"/>
          </a:p>
        </p:txBody>
      </p:sp>
    </p:spTree>
    <p:extLst>
      <p:ext uri="{BB962C8B-B14F-4D97-AF65-F5344CB8AC3E}">
        <p14:creationId xmlns:p14="http://schemas.microsoft.com/office/powerpoint/2010/main" val="284397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088" y="1557338"/>
            <a:ext cx="3916362" cy="30372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557338"/>
            <a:ext cx="3917950" cy="30372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43E45E43-B05A-434D-8297-5DE1F734A05E}" type="slidenum">
              <a:rPr lang="en-GB"/>
              <a:pPr>
                <a:defRPr/>
              </a:pPr>
              <a:t>‹#›</a:t>
            </a:fld>
            <a:endParaRPr lang="en-GB"/>
          </a:p>
        </p:txBody>
      </p:sp>
    </p:spTree>
    <p:extLst>
      <p:ext uri="{BB962C8B-B14F-4D97-AF65-F5344CB8AC3E}">
        <p14:creationId xmlns:p14="http://schemas.microsoft.com/office/powerpoint/2010/main" val="355981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4"/>
          <p:cNvSpPr>
            <a:spLocks noGrp="1" noChangeArrowheads="1"/>
          </p:cNvSpPr>
          <p:nvPr>
            <p:ph type="dt" sz="half" idx="11"/>
          </p:nvPr>
        </p:nvSpPr>
        <p:spPr/>
        <p:txBody>
          <a:bodyPr/>
          <a:lstStyle>
            <a:lvl1pPr>
              <a:defRPr/>
            </a:lvl1pPr>
          </a:lstStyle>
          <a:p>
            <a:pPr>
              <a:defRPr/>
            </a:pPr>
            <a:endParaRPr lang="en-GB"/>
          </a:p>
        </p:txBody>
      </p:sp>
      <p:sp>
        <p:nvSpPr>
          <p:cNvPr id="9" name="Rectangle 5"/>
          <p:cNvSpPr>
            <a:spLocks noGrp="1" noChangeArrowheads="1"/>
          </p:cNvSpPr>
          <p:nvPr>
            <p:ph type="ftr" sz="quarter" idx="12"/>
          </p:nvPr>
        </p:nvSpPr>
        <p:spPr/>
        <p:txBody>
          <a:bodyPr/>
          <a:lstStyle>
            <a:lvl1pPr>
              <a:defRPr/>
            </a:lvl1pPr>
          </a:lstStyle>
          <a:p>
            <a:pPr>
              <a:defRPr/>
            </a:pPr>
            <a:endParaRPr lang="en-GB"/>
          </a:p>
        </p:txBody>
      </p:sp>
      <p:sp>
        <p:nvSpPr>
          <p:cNvPr id="10" name="Rectangle 6"/>
          <p:cNvSpPr>
            <a:spLocks noGrp="1" noChangeArrowheads="1"/>
          </p:cNvSpPr>
          <p:nvPr>
            <p:ph type="sldNum" sz="quarter" idx="13"/>
          </p:nvPr>
        </p:nvSpPr>
        <p:spPr/>
        <p:txBody>
          <a:bodyPr/>
          <a:lstStyle>
            <a:lvl1pPr>
              <a:defRPr/>
            </a:lvl1pPr>
          </a:lstStyle>
          <a:p>
            <a:pPr>
              <a:defRPr/>
            </a:pPr>
            <a:fld id="{9CDD653B-7B39-4207-AD76-D94F2F13E480}" type="slidenum">
              <a:rPr lang="en-GB"/>
              <a:pPr>
                <a:defRPr/>
              </a:pPr>
              <a:t>‹#›</a:t>
            </a:fld>
            <a:endParaRPr lang="en-GB"/>
          </a:p>
        </p:txBody>
      </p:sp>
    </p:spTree>
    <p:extLst>
      <p:ext uri="{BB962C8B-B14F-4D97-AF65-F5344CB8AC3E}">
        <p14:creationId xmlns:p14="http://schemas.microsoft.com/office/powerpoint/2010/main" val="110707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dt" sz="half" idx="11"/>
          </p:nvPr>
        </p:nvSpPr>
        <p:spPr/>
        <p:txBody>
          <a:bodyPr/>
          <a:lstStyle>
            <a:lvl1pPr>
              <a:defRPr/>
            </a:lvl1pPr>
          </a:lstStyle>
          <a:p>
            <a:pPr>
              <a:defRPr/>
            </a:pPr>
            <a:endParaRPr lang="en-GB"/>
          </a:p>
        </p:txBody>
      </p:sp>
      <p:sp>
        <p:nvSpPr>
          <p:cNvPr id="5" name="Rectangle 5"/>
          <p:cNvSpPr>
            <a:spLocks noGrp="1" noChangeArrowheads="1"/>
          </p:cNvSpPr>
          <p:nvPr>
            <p:ph type="ftr" sz="quarter" idx="12"/>
          </p:nvPr>
        </p:nvSpPr>
        <p:spPr/>
        <p:txBody>
          <a:bodyPr/>
          <a:lstStyle>
            <a:lvl1pPr>
              <a:defRPr/>
            </a:lvl1pPr>
          </a:lstStyle>
          <a:p>
            <a:pPr>
              <a:defRPr/>
            </a:pPr>
            <a:endParaRPr lang="en-GB"/>
          </a:p>
        </p:txBody>
      </p:sp>
      <p:sp>
        <p:nvSpPr>
          <p:cNvPr id="6" name="Rectangle 6"/>
          <p:cNvSpPr>
            <a:spLocks noGrp="1" noChangeArrowheads="1"/>
          </p:cNvSpPr>
          <p:nvPr>
            <p:ph type="sldNum" sz="quarter" idx="13"/>
          </p:nvPr>
        </p:nvSpPr>
        <p:spPr/>
        <p:txBody>
          <a:bodyPr/>
          <a:lstStyle>
            <a:lvl1pPr>
              <a:defRPr/>
            </a:lvl1pPr>
          </a:lstStyle>
          <a:p>
            <a:pPr>
              <a:defRPr/>
            </a:pPr>
            <a:fld id="{C5B62A8F-DC8C-489B-9F39-862BB6CB4295}" type="slidenum">
              <a:rPr lang="en-GB"/>
              <a:pPr>
                <a:defRPr/>
              </a:pPr>
              <a:t>‹#›</a:t>
            </a:fld>
            <a:endParaRPr lang="en-GB"/>
          </a:p>
        </p:txBody>
      </p:sp>
    </p:spTree>
    <p:extLst>
      <p:ext uri="{BB962C8B-B14F-4D97-AF65-F5344CB8AC3E}">
        <p14:creationId xmlns:p14="http://schemas.microsoft.com/office/powerpoint/2010/main" val="37679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4"/>
          <p:cNvSpPr>
            <a:spLocks noGrp="1" noChangeArrowheads="1"/>
          </p:cNvSpPr>
          <p:nvPr>
            <p:ph type="dt" sz="half" idx="11"/>
          </p:nvPr>
        </p:nvSpPr>
        <p:spPr/>
        <p:txBody>
          <a:bodyPr/>
          <a:lstStyle>
            <a:lvl1pPr>
              <a:defRPr/>
            </a:lvl1pPr>
          </a:lstStyle>
          <a:p>
            <a:pPr>
              <a:defRPr/>
            </a:pPr>
            <a:endParaRPr lang="en-GB"/>
          </a:p>
        </p:txBody>
      </p:sp>
      <p:sp>
        <p:nvSpPr>
          <p:cNvPr id="4" name="Rectangle 5"/>
          <p:cNvSpPr>
            <a:spLocks noGrp="1" noChangeArrowheads="1"/>
          </p:cNvSpPr>
          <p:nvPr>
            <p:ph type="ftr" sz="quarter" idx="12"/>
          </p:nvPr>
        </p:nvSpPr>
        <p:spPr/>
        <p:txBody>
          <a:bodyPr/>
          <a:lstStyle>
            <a:lvl1pPr>
              <a:defRPr/>
            </a:lvl1pPr>
          </a:lstStyle>
          <a:p>
            <a:pPr>
              <a:defRPr/>
            </a:pPr>
            <a:endParaRPr lang="en-GB"/>
          </a:p>
        </p:txBody>
      </p:sp>
      <p:sp>
        <p:nvSpPr>
          <p:cNvPr id="5" name="Rectangle 6"/>
          <p:cNvSpPr>
            <a:spLocks noGrp="1" noChangeArrowheads="1"/>
          </p:cNvSpPr>
          <p:nvPr>
            <p:ph type="sldNum" sz="quarter" idx="13"/>
          </p:nvPr>
        </p:nvSpPr>
        <p:spPr/>
        <p:txBody>
          <a:bodyPr/>
          <a:lstStyle>
            <a:lvl1pPr>
              <a:defRPr/>
            </a:lvl1pPr>
          </a:lstStyle>
          <a:p>
            <a:pPr>
              <a:defRPr/>
            </a:pPr>
            <a:fld id="{3905A2D3-867F-4016-89E3-5D697DD284CD}" type="slidenum">
              <a:rPr lang="en-GB"/>
              <a:pPr>
                <a:defRPr/>
              </a:pPr>
              <a:t>‹#›</a:t>
            </a:fld>
            <a:endParaRPr lang="en-GB"/>
          </a:p>
        </p:txBody>
      </p:sp>
    </p:spTree>
    <p:extLst>
      <p:ext uri="{BB962C8B-B14F-4D97-AF65-F5344CB8AC3E}">
        <p14:creationId xmlns:p14="http://schemas.microsoft.com/office/powerpoint/2010/main" val="7836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CD862EE4-F79A-442B-813E-FC4938CBD5FA}" type="slidenum">
              <a:rPr lang="en-GB"/>
              <a:pPr>
                <a:defRPr/>
              </a:pPr>
              <a:t>‹#›</a:t>
            </a:fld>
            <a:endParaRPr lang="en-GB"/>
          </a:p>
        </p:txBody>
      </p:sp>
    </p:spTree>
    <p:extLst>
      <p:ext uri="{BB962C8B-B14F-4D97-AF65-F5344CB8AC3E}">
        <p14:creationId xmlns:p14="http://schemas.microsoft.com/office/powerpoint/2010/main" val="358980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9951ED7D-4BFD-4F4B-BFDA-224F2C3AEEEA}" type="slidenum">
              <a:rPr lang="en-GB"/>
              <a:pPr>
                <a:defRPr/>
              </a:pPr>
              <a:t>‹#›</a:t>
            </a:fld>
            <a:endParaRPr lang="en-GB"/>
          </a:p>
        </p:txBody>
      </p:sp>
    </p:spTree>
    <p:extLst>
      <p:ext uri="{BB962C8B-B14F-4D97-AF65-F5344CB8AC3E}">
        <p14:creationId xmlns:p14="http://schemas.microsoft.com/office/powerpoint/2010/main" val="376361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sirona ppt title page+ in partnership...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17860"/>
            <a:ext cx="9144000" cy="51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00088" y="908448"/>
            <a:ext cx="7986712"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700088" y="1557338"/>
            <a:ext cx="7986712" cy="303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GB"/>
          </a:p>
        </p:txBody>
      </p:sp>
      <p:sp>
        <p:nvSpPr>
          <p:cNvPr id="3"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50"/>
            </a:lvl1pPr>
          </a:lstStyle>
          <a:p>
            <a:pPr>
              <a:defRPr/>
            </a:pPr>
            <a:endParaRPr lang="en-GB"/>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GB"/>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987494ED-02FC-4006-921F-9BF5A12A2D6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1" fontAlgn="base" hangingPunct="1">
        <a:spcBef>
          <a:spcPct val="0"/>
        </a:spcBef>
        <a:spcAft>
          <a:spcPct val="0"/>
        </a:spcAft>
        <a:defRPr sz="2850" b="1">
          <a:solidFill>
            <a:srgbClr val="7B3889"/>
          </a:solidFill>
          <a:latin typeface="Arial Bold"/>
          <a:ea typeface="Arial Bold"/>
          <a:cs typeface="Arial Bold"/>
        </a:defRPr>
      </a:lvl1pPr>
      <a:lvl2pPr algn="ctr" rtl="0" eaLnBrk="1" fontAlgn="base" hangingPunct="1">
        <a:spcBef>
          <a:spcPct val="0"/>
        </a:spcBef>
        <a:spcAft>
          <a:spcPct val="0"/>
        </a:spcAft>
        <a:defRPr sz="2850" b="1">
          <a:solidFill>
            <a:srgbClr val="7B3889"/>
          </a:solidFill>
          <a:latin typeface="Arial Bold"/>
          <a:ea typeface="Arial Bold"/>
          <a:cs typeface="Arial Bold"/>
        </a:defRPr>
      </a:lvl2pPr>
      <a:lvl3pPr algn="ctr" rtl="0" eaLnBrk="1" fontAlgn="base" hangingPunct="1">
        <a:spcBef>
          <a:spcPct val="0"/>
        </a:spcBef>
        <a:spcAft>
          <a:spcPct val="0"/>
        </a:spcAft>
        <a:defRPr sz="2850" b="1">
          <a:solidFill>
            <a:srgbClr val="7B3889"/>
          </a:solidFill>
          <a:latin typeface="Arial Bold"/>
          <a:ea typeface="Arial Bold"/>
          <a:cs typeface="Arial Bold"/>
        </a:defRPr>
      </a:lvl3pPr>
      <a:lvl4pPr algn="ctr" rtl="0" eaLnBrk="1" fontAlgn="base" hangingPunct="1">
        <a:spcBef>
          <a:spcPct val="0"/>
        </a:spcBef>
        <a:spcAft>
          <a:spcPct val="0"/>
        </a:spcAft>
        <a:defRPr sz="2850" b="1">
          <a:solidFill>
            <a:srgbClr val="7B3889"/>
          </a:solidFill>
          <a:latin typeface="Arial Bold"/>
          <a:ea typeface="Arial Bold"/>
          <a:cs typeface="Arial Bold"/>
        </a:defRPr>
      </a:lvl4pPr>
      <a:lvl5pPr algn="ctr" rtl="0" eaLnBrk="1" fontAlgn="base" hangingPunct="1">
        <a:spcBef>
          <a:spcPct val="0"/>
        </a:spcBef>
        <a:spcAft>
          <a:spcPct val="0"/>
        </a:spcAft>
        <a:defRPr sz="2850" b="1">
          <a:solidFill>
            <a:srgbClr val="7B3889"/>
          </a:solidFill>
          <a:latin typeface="Arial Bold"/>
          <a:ea typeface="Arial Bold"/>
          <a:cs typeface="Arial Bold"/>
        </a:defRPr>
      </a:lvl5pPr>
      <a:lvl6pPr marL="342900" algn="l" rtl="0" eaLnBrk="1" fontAlgn="base" hangingPunct="1">
        <a:spcBef>
          <a:spcPct val="0"/>
        </a:spcBef>
        <a:spcAft>
          <a:spcPct val="0"/>
        </a:spcAft>
        <a:defRPr sz="3300">
          <a:solidFill>
            <a:schemeClr val="tx2"/>
          </a:solidFill>
          <a:latin typeface="Arial" charset="0"/>
        </a:defRPr>
      </a:lvl6pPr>
      <a:lvl7pPr marL="685800" algn="l" rtl="0" eaLnBrk="1" fontAlgn="base" hangingPunct="1">
        <a:spcBef>
          <a:spcPct val="0"/>
        </a:spcBef>
        <a:spcAft>
          <a:spcPct val="0"/>
        </a:spcAft>
        <a:defRPr sz="3300">
          <a:solidFill>
            <a:schemeClr val="tx2"/>
          </a:solidFill>
          <a:latin typeface="Arial" charset="0"/>
        </a:defRPr>
      </a:lvl7pPr>
      <a:lvl8pPr marL="1028700" algn="l" rtl="0" eaLnBrk="1" fontAlgn="base" hangingPunct="1">
        <a:spcBef>
          <a:spcPct val="0"/>
        </a:spcBef>
        <a:spcAft>
          <a:spcPct val="0"/>
        </a:spcAft>
        <a:defRPr sz="3300">
          <a:solidFill>
            <a:schemeClr val="tx2"/>
          </a:solidFill>
          <a:latin typeface="Arial" charset="0"/>
        </a:defRPr>
      </a:lvl8pPr>
      <a:lvl9pPr marL="1371600" algn="l"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Arial"/>
          <a:ea typeface="+mn-ea"/>
          <a:cs typeface="Arial"/>
        </a:defRPr>
      </a:lvl1pPr>
      <a:lvl2pPr marL="557213" indent="-214313" algn="l" rtl="0" eaLnBrk="1" fontAlgn="base" hangingPunct="1">
        <a:spcBef>
          <a:spcPct val="20000"/>
        </a:spcBef>
        <a:spcAft>
          <a:spcPct val="0"/>
        </a:spcAft>
        <a:buChar char="–"/>
        <a:defRPr sz="2100">
          <a:solidFill>
            <a:schemeClr val="tx1"/>
          </a:solidFill>
          <a:latin typeface="Arial"/>
          <a:cs typeface="Arial"/>
        </a:defRPr>
      </a:lvl2pPr>
      <a:lvl3pPr marL="857250" indent="-171450" algn="l" rtl="0" eaLnBrk="1" fontAlgn="base" hangingPunct="1">
        <a:spcBef>
          <a:spcPct val="20000"/>
        </a:spcBef>
        <a:spcAft>
          <a:spcPct val="0"/>
        </a:spcAft>
        <a:buChar char="•"/>
        <a:defRPr sz="1800">
          <a:solidFill>
            <a:schemeClr val="tx1"/>
          </a:solidFill>
          <a:latin typeface="Arial"/>
          <a:cs typeface="Arial"/>
        </a:defRPr>
      </a:lvl3pPr>
      <a:lvl4pPr marL="1200150" indent="-171450" algn="l" rtl="0" eaLnBrk="1" fontAlgn="base" hangingPunct="1">
        <a:spcBef>
          <a:spcPct val="20000"/>
        </a:spcBef>
        <a:spcAft>
          <a:spcPct val="0"/>
        </a:spcAft>
        <a:buChar char="–"/>
        <a:defRPr sz="1500">
          <a:solidFill>
            <a:schemeClr val="tx1"/>
          </a:solidFill>
          <a:latin typeface="Arial"/>
          <a:cs typeface="Arial"/>
        </a:defRPr>
      </a:lvl4pPr>
      <a:lvl5pPr marL="1543050" indent="-171450" algn="l" rtl="0" eaLnBrk="1" fontAlgn="base" hangingPunct="1">
        <a:spcBef>
          <a:spcPct val="20000"/>
        </a:spcBef>
        <a:spcAft>
          <a:spcPct val="0"/>
        </a:spcAft>
        <a:buChar char="»"/>
        <a:defRPr sz="1500">
          <a:solidFill>
            <a:schemeClr val="tx1"/>
          </a:solidFill>
          <a:latin typeface="Arial"/>
          <a:cs typeface="Arial"/>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DFF3DB4-A1F3-440B-92AF-15AB14DFFD17}" type="datetimeFigureOut">
              <a:rPr lang="en-US"/>
              <a:pPr>
                <a:defRPr/>
              </a:pPr>
              <a:t>3/15/2019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DEEFDF-0DBC-4ABC-8B01-AE83787B40DA}" type="slidenum">
              <a:rPr lang="en-US"/>
              <a:pPr>
                <a:defRPr/>
              </a:pPr>
              <a:t>‹#›</a:t>
            </a:fld>
            <a:endParaRPr lang="en-US"/>
          </a:p>
        </p:txBody>
      </p:sp>
      <p:pic>
        <p:nvPicPr>
          <p:cNvPr id="2053" name="Picture 6" descr="sirona ppt text page.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3098"/>
            <a:ext cx="9144000" cy="51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685800" y="313025"/>
            <a:ext cx="7772400" cy="506192"/>
          </a:xfrm>
          <a:prstGeom prst="rect">
            <a:avLst/>
          </a:prstGeom>
          <a:noFill/>
          <a:ln w="9525">
            <a:noFill/>
            <a:miter lim="800000"/>
            <a:headEnd/>
            <a:tailEnd/>
          </a:ln>
          <a:effectLst/>
        </p:spPr>
        <p:txBody>
          <a:bodyPr/>
          <a:lstStyle>
            <a:lvl1pPr algn="l">
              <a:defRPr sz="2600" b="1" i="0">
                <a:noFill/>
                <a:latin typeface="Arial Bold"/>
                <a:cs typeface="Arial Bold"/>
              </a:defRPr>
            </a:lvl1pPr>
          </a:lstStyle>
          <a:p>
            <a:pPr>
              <a:defRPr/>
            </a:pPr>
            <a:r>
              <a:rPr lang="en-GB" sz="1950" kern="0" smtClean="0">
                <a:ea typeface="+mj-ea"/>
              </a:rPr>
              <a:t>Main points / content</a:t>
            </a:r>
            <a:endParaRPr lang="en-GB" sz="1950" kern="0" dirty="0">
              <a:ea typeface="+mj-ea"/>
            </a:endParaRPr>
          </a:p>
        </p:txBody>
      </p:sp>
      <p:sp>
        <p:nvSpPr>
          <p:cNvPr id="9" name="Rectangle 2"/>
          <p:cNvSpPr txBox="1">
            <a:spLocks noChangeArrowheads="1"/>
          </p:cNvSpPr>
          <p:nvPr/>
        </p:nvSpPr>
        <p:spPr bwMode="auto">
          <a:xfrm>
            <a:off x="687225" y="940175"/>
            <a:ext cx="7772400" cy="2862918"/>
          </a:xfrm>
          <a:prstGeom prst="rect">
            <a:avLst/>
          </a:prstGeom>
          <a:noFill/>
          <a:ln w="9525">
            <a:noFill/>
            <a:miter lim="800000"/>
            <a:headEnd/>
            <a:tailEnd/>
          </a:ln>
          <a:effectLst/>
        </p:spPr>
        <p:txBody>
          <a:bodyPr/>
          <a:lstStyle>
            <a:lvl1pPr algn="l">
              <a:defRPr sz="2600" b="0" i="0">
                <a:noFill/>
                <a:latin typeface="Arial Bold"/>
                <a:cs typeface="Arial Bold"/>
              </a:defRPr>
            </a:lvl1pPr>
          </a:lstStyle>
          <a:p>
            <a:pPr>
              <a:buClr>
                <a:srgbClr val="7B3889"/>
              </a:buClr>
              <a:buFont typeface="Arial"/>
              <a:buChar char="•"/>
              <a:defRPr/>
            </a:pPr>
            <a:r>
              <a:rPr lang="en-GB" sz="1950" kern="0" dirty="0" smtClean="0">
                <a:latin typeface="Arial"/>
                <a:ea typeface="+mj-ea"/>
                <a:cs typeface="Arial"/>
              </a:rPr>
              <a:t> Entry 1</a:t>
            </a:r>
          </a:p>
          <a:p>
            <a:pPr>
              <a:buClr>
                <a:srgbClr val="7B3889"/>
              </a:buClr>
              <a:buFont typeface="Arial"/>
              <a:buChar char="•"/>
              <a:defRPr/>
            </a:pPr>
            <a:r>
              <a:rPr lang="en-GB" sz="1950" kern="0" dirty="0" smtClean="0">
                <a:latin typeface="Arial"/>
                <a:ea typeface="+mj-ea"/>
                <a:cs typeface="Arial"/>
              </a:rPr>
              <a:t> Entry 2</a:t>
            </a:r>
            <a:endParaRPr lang="en-GB" sz="1950" kern="0" dirty="0">
              <a:latin typeface="Arial"/>
              <a:ea typeface="+mj-ea"/>
              <a:cs typeface="Aria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itchFamily="34" charset="0"/>
        </a:defRPr>
      </a:lvl2pPr>
      <a:lvl3pPr algn="ctr" defTabSz="342900" rtl="0" eaLnBrk="0" fontAlgn="base" hangingPunct="0">
        <a:spcBef>
          <a:spcPct val="0"/>
        </a:spcBef>
        <a:spcAft>
          <a:spcPct val="0"/>
        </a:spcAft>
        <a:defRPr sz="3300">
          <a:solidFill>
            <a:schemeClr val="tx1"/>
          </a:solidFill>
          <a:latin typeface="Calibri" pitchFamily="34" charset="0"/>
        </a:defRPr>
      </a:lvl3pPr>
      <a:lvl4pPr algn="ctr" defTabSz="342900" rtl="0" eaLnBrk="0" fontAlgn="base" hangingPunct="0">
        <a:spcBef>
          <a:spcPct val="0"/>
        </a:spcBef>
        <a:spcAft>
          <a:spcPct val="0"/>
        </a:spcAft>
        <a:defRPr sz="3300">
          <a:solidFill>
            <a:schemeClr val="tx1"/>
          </a:solidFill>
          <a:latin typeface="Calibri" pitchFamily="34" charset="0"/>
        </a:defRPr>
      </a:lvl4pPr>
      <a:lvl5pPr algn="ctr" defTabSz="342900" rtl="0" eaLnBrk="0" fontAlgn="base" hangingPunct="0">
        <a:spcBef>
          <a:spcPct val="0"/>
        </a:spcBef>
        <a:spcAft>
          <a:spcPct val="0"/>
        </a:spcAft>
        <a:defRPr sz="3300">
          <a:solidFill>
            <a:schemeClr val="tx1"/>
          </a:solidFill>
          <a:latin typeface="Calibri" pitchFamily="34"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3nhM9UlJjc"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O3i1EJE6DI"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76133" y="7888780"/>
            <a:ext cx="3542407" cy="205383"/>
          </a:xfrm>
        </p:spPr>
        <p:txBody>
          <a:bodyPr/>
          <a:lstStyle/>
          <a:p>
            <a:endParaRPr lang="en-GB" dirty="0"/>
          </a:p>
        </p:txBody>
      </p:sp>
      <p:sp>
        <p:nvSpPr>
          <p:cNvPr id="5" name="Rectangle 2"/>
          <p:cNvSpPr>
            <a:spLocks noChangeArrowheads="1"/>
          </p:cNvSpPr>
          <p:nvPr/>
        </p:nvSpPr>
        <p:spPr bwMode="auto">
          <a:xfrm>
            <a:off x="5294022" y="7563951"/>
            <a:ext cx="103939" cy="3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GB"/>
          </a:p>
        </p:txBody>
      </p:sp>
      <p:sp>
        <p:nvSpPr>
          <p:cNvPr id="8" name="Rectangle 7"/>
          <p:cNvSpPr/>
          <p:nvPr/>
        </p:nvSpPr>
        <p:spPr>
          <a:xfrm>
            <a:off x="0" y="720000"/>
            <a:ext cx="9144000" cy="3046988"/>
          </a:xfrm>
          <a:prstGeom prst="rect">
            <a:avLst/>
          </a:prstGeom>
        </p:spPr>
        <p:txBody>
          <a:bodyPr wrap="square" anchor="ctr">
            <a:spAutoFit/>
          </a:bodyPr>
          <a:lstStyle/>
          <a:p>
            <a:pPr algn="ctr"/>
            <a:r>
              <a:rPr lang="en-US" sz="9600" b="1" kern="0" spc="-300" dirty="0" smtClean="0">
                <a:solidFill>
                  <a:srgbClr val="DD3D4C"/>
                </a:solidFill>
                <a:latin typeface="Arial Bold" pitchFamily="34" charset="0"/>
                <a:cs typeface="Arial Bold" pitchFamily="34" charset="0"/>
              </a:rPr>
              <a:t>EVERYDAY</a:t>
            </a:r>
            <a:endParaRPr lang="en-US" sz="9600" b="1" kern="0" spc="-300" dirty="0" smtClean="0">
              <a:solidFill>
                <a:srgbClr val="1DA7E0"/>
              </a:solidFill>
              <a:latin typeface="Arial Bold" pitchFamily="34" charset="0"/>
              <a:cs typeface="Arial Bold" pitchFamily="34" charset="0"/>
            </a:endParaRPr>
          </a:p>
          <a:p>
            <a:pPr algn="ctr"/>
            <a:r>
              <a:rPr lang="en-US" sz="9600" b="1" kern="0" spc="-300" dirty="0" smtClean="0">
                <a:solidFill>
                  <a:srgbClr val="272626"/>
                </a:solidFill>
                <a:latin typeface="Arial Bold" pitchFamily="34" charset="0"/>
                <a:cs typeface="Arial Bold" pitchFamily="34" charset="0"/>
              </a:rPr>
              <a:t>CONSENT</a:t>
            </a:r>
            <a:endParaRPr lang="en-US" sz="9600" b="1" kern="0" spc="-300" dirty="0">
              <a:solidFill>
                <a:srgbClr val="272626"/>
              </a:solidFill>
              <a:latin typeface="Arial Bold" pitchFamily="34" charset="0"/>
              <a:cs typeface="Arial Bold" pitchFamily="34" charset="0"/>
            </a:endParaRPr>
          </a:p>
        </p:txBody>
      </p:sp>
    </p:spTree>
    <p:extLst>
      <p:ext uri="{BB962C8B-B14F-4D97-AF65-F5344CB8AC3E}">
        <p14:creationId xmlns:p14="http://schemas.microsoft.com/office/powerpoint/2010/main" val="3301455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60000" y="360000"/>
            <a:ext cx="3818217" cy="523220"/>
          </a:xfrm>
        </p:spPr>
        <p:txBody>
          <a:bodyPr anchor="t">
            <a:spAutoFit/>
          </a:bodyPr>
          <a:lstStyle/>
          <a:p>
            <a:pPr algn="l"/>
            <a:r>
              <a:rPr lang="en-GB" sz="2800" spc="-150" dirty="0" smtClean="0">
                <a:solidFill>
                  <a:srgbClr val="DD3D4C"/>
                </a:solidFill>
              </a:rPr>
              <a:t>ASKING FOR HELP?</a:t>
            </a:r>
            <a:endParaRPr lang="en-GB" sz="2800" spc="-150" dirty="0">
              <a:solidFill>
                <a:srgbClr val="DD3D4C"/>
              </a:solidFill>
            </a:endParaRPr>
          </a:p>
        </p:txBody>
      </p:sp>
      <p:grpSp>
        <p:nvGrpSpPr>
          <p:cNvPr id="4" name="Group 3"/>
          <p:cNvGrpSpPr/>
          <p:nvPr/>
        </p:nvGrpSpPr>
        <p:grpSpPr>
          <a:xfrm>
            <a:off x="6515787" y="883220"/>
            <a:ext cx="2176527" cy="2429293"/>
            <a:chOff x="6537901" y="425828"/>
            <a:chExt cx="2606099" cy="2908753"/>
          </a:xfrm>
        </p:grpSpPr>
        <p:pic>
          <p:nvPicPr>
            <p:cNvPr id="5" name="Picture 4"/>
            <p:cNvPicPr>
              <a:picLocks noChangeAspect="1"/>
            </p:cNvPicPr>
            <p:nvPr/>
          </p:nvPicPr>
          <p:blipFill>
            <a:blip r:embed="rId3">
              <a:biLevel thresh="50000"/>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537901" y="425828"/>
              <a:ext cx="2271991" cy="2908753"/>
            </a:xfrm>
            <a:prstGeom prst="rect">
              <a:avLst/>
            </a:prstGeom>
            <a:effectLst>
              <a:softEdge rad="317500"/>
            </a:effectLst>
          </p:spPr>
        </p:pic>
        <p:sp>
          <p:nvSpPr>
            <p:cNvPr id="6" name="TextBox 5"/>
            <p:cNvSpPr txBox="1"/>
            <p:nvPr/>
          </p:nvSpPr>
          <p:spPr>
            <a:xfrm>
              <a:off x="6983228" y="3057582"/>
              <a:ext cx="2160772" cy="276999"/>
            </a:xfrm>
            <a:prstGeom prst="rect">
              <a:avLst/>
            </a:prstGeom>
            <a:noFill/>
          </p:spPr>
          <p:txBody>
            <a:bodyPr wrap="square" rtlCol="0">
              <a:spAutoFit/>
            </a:bodyPr>
            <a:lstStyle/>
            <a:p>
              <a:pPr algn="ctr"/>
              <a:r>
                <a:rPr lang="en-GB" sz="1200" i="1" dirty="0" smtClean="0">
                  <a:solidFill>
                    <a:srgbClr val="DD3D4C"/>
                  </a:solidFill>
                </a:rPr>
                <a:t>My helping hand</a:t>
              </a:r>
              <a:endParaRPr lang="en-GB" sz="1200" i="1" dirty="0">
                <a:solidFill>
                  <a:srgbClr val="DD3D4C"/>
                </a:solidFill>
              </a:endParaRPr>
            </a:p>
          </p:txBody>
        </p:sp>
      </p:grpSp>
      <p:pic>
        <p:nvPicPr>
          <p:cNvPr id="2" name="Picture 1"/>
          <p:cNvPicPr>
            <a:picLocks noChangeAspect="1"/>
          </p:cNvPicPr>
          <p:nvPr/>
        </p:nvPicPr>
        <p:blipFill>
          <a:blip r:embed="rId5"/>
          <a:stretch>
            <a:fillRect/>
          </a:stretch>
        </p:blipFill>
        <p:spPr>
          <a:xfrm>
            <a:off x="1494207" y="1297455"/>
            <a:ext cx="4907280" cy="1927860"/>
          </a:xfrm>
          <a:prstGeom prst="rect">
            <a:avLst/>
          </a:prstGeom>
          <a:ln w="19050">
            <a:noFill/>
          </a:ln>
        </p:spPr>
      </p:pic>
      <p:sp>
        <p:nvSpPr>
          <p:cNvPr id="8" name="TextBox 7"/>
          <p:cNvSpPr txBox="1"/>
          <p:nvPr/>
        </p:nvSpPr>
        <p:spPr>
          <a:xfrm>
            <a:off x="1415076" y="883220"/>
            <a:ext cx="3575051" cy="369332"/>
          </a:xfrm>
          <a:prstGeom prst="rect">
            <a:avLst/>
          </a:prstGeom>
          <a:noFill/>
        </p:spPr>
        <p:txBody>
          <a:bodyPr wrap="square" rtlCol="0">
            <a:spAutoFit/>
          </a:bodyPr>
          <a:lstStyle/>
          <a:p>
            <a:r>
              <a:rPr lang="en-GB" dirty="0" smtClean="0">
                <a:solidFill>
                  <a:srgbClr val="272626"/>
                </a:solidFill>
              </a:rPr>
              <a:t>National helplines and websites</a:t>
            </a:r>
            <a:endParaRPr lang="en-GB" dirty="0">
              <a:solidFill>
                <a:srgbClr val="272626"/>
              </a:solidFill>
            </a:endParaRPr>
          </a:p>
        </p:txBody>
      </p:sp>
    </p:spTree>
    <p:extLst>
      <p:ext uri="{BB962C8B-B14F-4D97-AF65-F5344CB8AC3E}">
        <p14:creationId xmlns:p14="http://schemas.microsoft.com/office/powerpoint/2010/main" val="121869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0000"/>
            <a:ext cx="9144000" cy="523220"/>
          </a:xfrm>
        </p:spPr>
        <p:txBody>
          <a:bodyPr wrap="square" anchor="t">
            <a:spAutoFit/>
          </a:bodyPr>
          <a:lstStyle/>
          <a:p>
            <a:pPr algn="ctr"/>
            <a:r>
              <a:rPr lang="en-GB" sz="2800" spc="-150" dirty="0" smtClean="0">
                <a:solidFill>
                  <a:srgbClr val="DD3D4C"/>
                </a:solidFill>
              </a:rPr>
              <a:t>WHAT IS CONSENT?</a:t>
            </a:r>
            <a:endParaRPr lang="en-GB" sz="2800" spc="-150" dirty="0">
              <a:solidFill>
                <a:srgbClr val="DD3D4C"/>
              </a:solidFill>
            </a:endParaRP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artisticMarker/>
                    </a14:imgEffect>
                    <a14:imgEffect>
                      <a14:saturation sat="0"/>
                    </a14:imgEffect>
                  </a14:imgLayer>
                </a14:imgProps>
              </a:ext>
              <a:ext uri="{28A0092B-C50C-407E-A947-70E740481C1C}">
                <a14:useLocalDpi xmlns:a14="http://schemas.microsoft.com/office/drawing/2010/main" val="0"/>
              </a:ext>
            </a:extLst>
          </a:blip>
          <a:srcRect l="28640" r="17959"/>
          <a:stretch/>
        </p:blipFill>
        <p:spPr>
          <a:xfrm>
            <a:off x="2479852" y="1178220"/>
            <a:ext cx="1409632" cy="175977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79587"/>
            <a:ext cx="2267075" cy="1757044"/>
          </a:xfrm>
          <a:prstGeom prst="rect">
            <a:avLst/>
          </a:prstGeom>
        </p:spPr>
      </p:pic>
      <p:pic>
        <p:nvPicPr>
          <p:cNvPr id="12" name="Picture 11"/>
          <p:cNvPicPr>
            <a:picLocks noChangeAspect="1"/>
          </p:cNvPicPr>
          <p:nvPr/>
        </p:nvPicPr>
        <p:blipFill rotWithShape="1">
          <a:blip r:embed="rId6" cstate="print">
            <a:grayscl/>
            <a:extLst>
              <a:ext uri="{28A0092B-C50C-407E-A947-70E740481C1C}">
                <a14:useLocalDpi xmlns:a14="http://schemas.microsoft.com/office/drawing/2010/main" val="0"/>
              </a:ext>
            </a:extLst>
          </a:blip>
          <a:srcRect l="5973" t="8776" r="7778"/>
          <a:stretch/>
        </p:blipFill>
        <p:spPr>
          <a:xfrm>
            <a:off x="6441964" y="1176853"/>
            <a:ext cx="2702036" cy="1763828"/>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11018" r="11018"/>
          <a:stretch/>
        </p:blipFill>
        <p:spPr>
          <a:xfrm>
            <a:off x="4097895" y="1176853"/>
            <a:ext cx="2158737" cy="1763828"/>
          </a:xfrm>
          <a:prstGeom prst="rect">
            <a:avLst/>
          </a:prstGeom>
        </p:spPr>
      </p:pic>
    </p:spTree>
    <p:extLst>
      <p:ext uri="{BB962C8B-B14F-4D97-AF65-F5344CB8AC3E}">
        <p14:creationId xmlns:p14="http://schemas.microsoft.com/office/powerpoint/2010/main" val="1640390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stretch>
            <a:fillRect/>
          </a:stretch>
        </p:blipFill>
        <p:spPr>
          <a:xfrm>
            <a:off x="1525735" y="226483"/>
            <a:ext cx="6181725" cy="3562350"/>
          </a:xfrm>
          <a:prstGeom prst="rect">
            <a:avLst/>
          </a:prstGeom>
        </p:spPr>
      </p:pic>
    </p:spTree>
    <p:extLst>
      <p:ext uri="{BB962C8B-B14F-4D97-AF65-F5344CB8AC3E}">
        <p14:creationId xmlns:p14="http://schemas.microsoft.com/office/powerpoint/2010/main" val="185473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999" y="360000"/>
            <a:ext cx="8436585" cy="523220"/>
          </a:xfrm>
        </p:spPr>
        <p:txBody>
          <a:bodyPr wrap="square" anchor="t">
            <a:spAutoFit/>
          </a:bodyPr>
          <a:lstStyle/>
          <a:p>
            <a:pPr algn="l"/>
            <a:r>
              <a:rPr lang="en-GB" sz="2800" b="0" spc="-150" dirty="0" smtClean="0">
                <a:solidFill>
                  <a:srgbClr val="DD3D4C"/>
                </a:solidFill>
              </a:rPr>
              <a:t>WHAT IS EVERYDAY CONSENT? </a:t>
            </a:r>
            <a:endParaRPr lang="en-GB" sz="2800" b="0" spc="-150" dirty="0">
              <a:solidFill>
                <a:srgbClr val="DD3D4C"/>
              </a:solidFill>
            </a:endParaRPr>
          </a:p>
        </p:txBody>
      </p:sp>
      <p:grpSp>
        <p:nvGrpSpPr>
          <p:cNvPr id="12" name="Group 11"/>
          <p:cNvGrpSpPr/>
          <p:nvPr/>
        </p:nvGrpSpPr>
        <p:grpSpPr>
          <a:xfrm>
            <a:off x="3330402" y="862984"/>
            <a:ext cx="5466183" cy="1427206"/>
            <a:chOff x="909262" y="1702808"/>
            <a:chExt cx="4416441" cy="1427206"/>
          </a:xfrm>
        </p:grpSpPr>
        <p:sp>
          <p:nvSpPr>
            <p:cNvPr id="5" name="Oval Callout 4"/>
            <p:cNvSpPr/>
            <p:nvPr/>
          </p:nvSpPr>
          <p:spPr>
            <a:xfrm>
              <a:off x="3811340" y="1809474"/>
              <a:ext cx="1514363" cy="1320540"/>
            </a:xfrm>
            <a:prstGeom prst="wedgeEllipseCallout">
              <a:avLst>
                <a:gd name="adj1" fmla="val -108924"/>
                <a:gd name="adj2" fmla="val -27883"/>
              </a:avLst>
            </a:prstGeom>
            <a:solidFill>
              <a:srgbClr val="79C6BB"/>
            </a:solidFill>
            <a:ln>
              <a:solidFill>
                <a:srgbClr val="79C6B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smtClean="0">
                  <a:solidFill>
                    <a:schemeClr val="bg1"/>
                  </a:solidFill>
                </a:rPr>
                <a:t>Yes!</a:t>
              </a:r>
              <a:endParaRPr lang="en-GB" sz="4000" dirty="0">
                <a:solidFill>
                  <a:schemeClr val="bg1"/>
                </a:solidFill>
              </a:endParaRPr>
            </a:p>
          </p:txBody>
        </p:sp>
        <p:sp>
          <p:nvSpPr>
            <p:cNvPr id="11" name="TextBox 10"/>
            <p:cNvSpPr txBox="1"/>
            <p:nvPr/>
          </p:nvSpPr>
          <p:spPr>
            <a:xfrm>
              <a:off x="909262" y="1702808"/>
              <a:ext cx="2662805" cy="584775"/>
            </a:xfrm>
            <a:prstGeom prst="rect">
              <a:avLst/>
            </a:prstGeom>
            <a:noFill/>
          </p:spPr>
          <p:txBody>
            <a:bodyPr wrap="square" rtlCol="0">
              <a:spAutoFit/>
            </a:bodyPr>
            <a:lstStyle/>
            <a:p>
              <a:pPr algn="ctr"/>
              <a:r>
                <a:rPr lang="en-GB" sz="3200" kern="0" dirty="0">
                  <a:solidFill>
                    <a:srgbClr val="272626"/>
                  </a:solidFill>
                </a:rPr>
                <a:t>To say...</a:t>
              </a:r>
            </a:p>
          </p:txBody>
        </p:sp>
      </p:grpSp>
      <p:grpSp>
        <p:nvGrpSpPr>
          <p:cNvPr id="14" name="Group 13"/>
          <p:cNvGrpSpPr/>
          <p:nvPr/>
        </p:nvGrpSpPr>
        <p:grpSpPr>
          <a:xfrm>
            <a:off x="1308016" y="1424725"/>
            <a:ext cx="5466185" cy="1559489"/>
            <a:chOff x="88562" y="1968745"/>
            <a:chExt cx="4416442" cy="1559489"/>
          </a:xfrm>
        </p:grpSpPr>
        <p:sp>
          <p:nvSpPr>
            <p:cNvPr id="15" name="Oval Callout 14"/>
            <p:cNvSpPr/>
            <p:nvPr/>
          </p:nvSpPr>
          <p:spPr>
            <a:xfrm>
              <a:off x="2990641" y="2207694"/>
              <a:ext cx="1514363" cy="1320540"/>
            </a:xfrm>
            <a:prstGeom prst="wedgeEllipseCallout">
              <a:avLst>
                <a:gd name="adj1" fmla="val -152575"/>
                <a:gd name="adj2" fmla="val -20594"/>
              </a:avLst>
            </a:prstGeom>
            <a:solidFill>
              <a:srgbClr val="79C6BB"/>
            </a:solidFill>
            <a:ln>
              <a:solidFill>
                <a:srgbClr val="79C6B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smtClean="0">
                  <a:solidFill>
                    <a:schemeClr val="bg1"/>
                  </a:solidFill>
                </a:rPr>
                <a:t>No!</a:t>
              </a:r>
              <a:endParaRPr lang="en-GB" sz="4000" dirty="0">
                <a:solidFill>
                  <a:schemeClr val="bg1"/>
                </a:solidFill>
              </a:endParaRPr>
            </a:p>
          </p:txBody>
        </p:sp>
        <p:sp>
          <p:nvSpPr>
            <p:cNvPr id="16" name="TextBox 15"/>
            <p:cNvSpPr txBox="1"/>
            <p:nvPr/>
          </p:nvSpPr>
          <p:spPr>
            <a:xfrm>
              <a:off x="88562" y="1968745"/>
              <a:ext cx="2662805" cy="584775"/>
            </a:xfrm>
            <a:prstGeom prst="rect">
              <a:avLst/>
            </a:prstGeom>
            <a:noFill/>
          </p:spPr>
          <p:txBody>
            <a:bodyPr wrap="square" rtlCol="0">
              <a:spAutoFit/>
            </a:bodyPr>
            <a:lstStyle/>
            <a:p>
              <a:pPr algn="ctr"/>
              <a:r>
                <a:rPr lang="en-GB" sz="3200" kern="0" dirty="0">
                  <a:solidFill>
                    <a:srgbClr val="272626"/>
                  </a:solidFill>
                </a:rPr>
                <a:t>To say...</a:t>
              </a:r>
            </a:p>
          </p:txBody>
        </p:sp>
      </p:grpSp>
      <p:grpSp>
        <p:nvGrpSpPr>
          <p:cNvPr id="17" name="Group 16"/>
          <p:cNvGrpSpPr/>
          <p:nvPr/>
        </p:nvGrpSpPr>
        <p:grpSpPr>
          <a:xfrm>
            <a:off x="449622" y="2040136"/>
            <a:ext cx="4776804" cy="1767288"/>
            <a:chOff x="983167" y="1381246"/>
            <a:chExt cx="2993756" cy="1767288"/>
          </a:xfrm>
        </p:grpSpPr>
        <p:sp>
          <p:nvSpPr>
            <p:cNvPr id="18" name="Oval Callout 17"/>
            <p:cNvSpPr/>
            <p:nvPr/>
          </p:nvSpPr>
          <p:spPr>
            <a:xfrm>
              <a:off x="1693716" y="2079432"/>
              <a:ext cx="2283207" cy="1069102"/>
            </a:xfrm>
            <a:prstGeom prst="wedgeEllipseCallout">
              <a:avLst>
                <a:gd name="adj1" fmla="val -67648"/>
                <a:gd name="adj2" fmla="val -61594"/>
              </a:avLst>
            </a:prstGeom>
            <a:solidFill>
              <a:srgbClr val="79C6BB"/>
            </a:solidFill>
            <a:ln>
              <a:solidFill>
                <a:srgbClr val="79C6B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smtClean="0">
                  <a:solidFill>
                    <a:schemeClr val="bg1"/>
                  </a:solidFill>
                </a:rPr>
                <a:t>Yes, but..!</a:t>
              </a:r>
              <a:endParaRPr lang="en-GB" sz="4000" dirty="0">
                <a:solidFill>
                  <a:schemeClr val="bg1"/>
                </a:solidFill>
              </a:endParaRPr>
            </a:p>
          </p:txBody>
        </p:sp>
        <p:sp>
          <p:nvSpPr>
            <p:cNvPr id="19" name="TextBox 18"/>
            <p:cNvSpPr txBox="1"/>
            <p:nvPr/>
          </p:nvSpPr>
          <p:spPr>
            <a:xfrm>
              <a:off x="983167" y="1381246"/>
              <a:ext cx="2662805" cy="584775"/>
            </a:xfrm>
            <a:prstGeom prst="rect">
              <a:avLst/>
            </a:prstGeom>
            <a:noFill/>
          </p:spPr>
          <p:txBody>
            <a:bodyPr wrap="square" rtlCol="0">
              <a:spAutoFit/>
            </a:bodyPr>
            <a:lstStyle/>
            <a:p>
              <a:r>
                <a:rPr lang="en-GB" sz="3200" kern="0" dirty="0">
                  <a:solidFill>
                    <a:srgbClr val="272626"/>
                  </a:solidFill>
                </a:rPr>
                <a:t>To say...</a:t>
              </a:r>
            </a:p>
          </p:txBody>
        </p:sp>
      </p:grpSp>
    </p:spTree>
    <p:extLst>
      <p:ext uri="{BB962C8B-B14F-4D97-AF65-F5344CB8AC3E}">
        <p14:creationId xmlns:p14="http://schemas.microsoft.com/office/powerpoint/2010/main" val="278956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1444272" y="283809"/>
            <a:ext cx="6210300" cy="3514725"/>
          </a:xfrm>
          <a:prstGeom prst="rect">
            <a:avLst/>
          </a:prstGeom>
        </p:spPr>
      </p:pic>
    </p:spTree>
    <p:extLst>
      <p:ext uri="{BB962C8B-B14F-4D97-AF65-F5344CB8AC3E}">
        <p14:creationId xmlns:p14="http://schemas.microsoft.com/office/powerpoint/2010/main" val="96735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531" y="360000"/>
            <a:ext cx="3577590" cy="3577590"/>
          </a:xfrm>
          <a:prstGeom prst="rect">
            <a:avLst/>
          </a:prstGeom>
          <a:solidFill>
            <a:schemeClr val="accent1">
              <a:alpha val="71000"/>
            </a:schemeClr>
          </a:solidFill>
          <a:effectLst>
            <a:softEdge rad="635000"/>
          </a:effectLst>
        </p:spPr>
      </p:pic>
      <p:sp>
        <p:nvSpPr>
          <p:cNvPr id="2" name="Title 1"/>
          <p:cNvSpPr>
            <a:spLocks noGrp="1"/>
          </p:cNvSpPr>
          <p:nvPr>
            <p:ph type="ctrTitle"/>
          </p:nvPr>
        </p:nvSpPr>
        <p:spPr>
          <a:xfrm>
            <a:off x="360000" y="360000"/>
            <a:ext cx="4387846" cy="1384995"/>
          </a:xfrm>
        </p:spPr>
        <p:txBody>
          <a:bodyPr wrap="square" anchor="t" anchorCtr="0">
            <a:spAutoFit/>
          </a:bodyPr>
          <a:lstStyle/>
          <a:p>
            <a:pPr algn="l"/>
            <a:r>
              <a:rPr lang="en-GB" sz="2800" spc="-150" dirty="0" smtClean="0">
                <a:solidFill>
                  <a:srgbClr val="DD3D4C"/>
                </a:solidFill>
              </a:rPr>
              <a:t>WHAT TYPES OF RELATIONSHIPS HAVE YOU HEARD OF?</a:t>
            </a:r>
            <a:endParaRPr lang="en-GB" sz="2800" b="0" spc="-150" dirty="0">
              <a:solidFill>
                <a:srgbClr val="272626"/>
              </a:solidFill>
              <a:latin typeface="+mn-lt"/>
            </a:endParaRPr>
          </a:p>
        </p:txBody>
      </p:sp>
      <p:sp>
        <p:nvSpPr>
          <p:cNvPr id="4" name="Title 1"/>
          <p:cNvSpPr txBox="1">
            <a:spLocks/>
          </p:cNvSpPr>
          <p:nvPr/>
        </p:nvSpPr>
        <p:spPr bwMode="auto">
          <a:xfrm>
            <a:off x="360000" y="1781174"/>
            <a:ext cx="40625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r" rtl="0" eaLnBrk="1" fontAlgn="base" hangingPunct="1">
              <a:spcBef>
                <a:spcPct val="0"/>
              </a:spcBef>
              <a:spcAft>
                <a:spcPct val="0"/>
              </a:spcAft>
              <a:defRPr sz="3038" b="1">
                <a:solidFill>
                  <a:schemeClr val="accent1"/>
                </a:solidFill>
                <a:latin typeface="Arial Bold"/>
                <a:ea typeface="Arial Bold"/>
                <a:cs typeface="Arial Bold"/>
              </a:defRPr>
            </a:lvl1pPr>
            <a:lvl2pPr algn="ctr" rtl="0" eaLnBrk="1" fontAlgn="base" hangingPunct="1">
              <a:spcBef>
                <a:spcPct val="0"/>
              </a:spcBef>
              <a:spcAft>
                <a:spcPct val="0"/>
              </a:spcAft>
              <a:defRPr sz="2850" b="1">
                <a:solidFill>
                  <a:srgbClr val="7B3889"/>
                </a:solidFill>
                <a:latin typeface="Arial Bold"/>
                <a:ea typeface="Arial Bold"/>
                <a:cs typeface="Arial Bold"/>
              </a:defRPr>
            </a:lvl2pPr>
            <a:lvl3pPr algn="ctr" rtl="0" eaLnBrk="1" fontAlgn="base" hangingPunct="1">
              <a:spcBef>
                <a:spcPct val="0"/>
              </a:spcBef>
              <a:spcAft>
                <a:spcPct val="0"/>
              </a:spcAft>
              <a:defRPr sz="2850" b="1">
                <a:solidFill>
                  <a:srgbClr val="7B3889"/>
                </a:solidFill>
                <a:latin typeface="Arial Bold"/>
                <a:ea typeface="Arial Bold"/>
                <a:cs typeface="Arial Bold"/>
              </a:defRPr>
            </a:lvl3pPr>
            <a:lvl4pPr algn="ctr" rtl="0" eaLnBrk="1" fontAlgn="base" hangingPunct="1">
              <a:spcBef>
                <a:spcPct val="0"/>
              </a:spcBef>
              <a:spcAft>
                <a:spcPct val="0"/>
              </a:spcAft>
              <a:defRPr sz="2850" b="1">
                <a:solidFill>
                  <a:srgbClr val="7B3889"/>
                </a:solidFill>
                <a:latin typeface="Arial Bold"/>
                <a:ea typeface="Arial Bold"/>
                <a:cs typeface="Arial Bold"/>
              </a:defRPr>
            </a:lvl4pPr>
            <a:lvl5pPr algn="ctr" rtl="0" eaLnBrk="1" fontAlgn="base" hangingPunct="1">
              <a:spcBef>
                <a:spcPct val="0"/>
              </a:spcBef>
              <a:spcAft>
                <a:spcPct val="0"/>
              </a:spcAft>
              <a:defRPr sz="2850" b="1">
                <a:solidFill>
                  <a:srgbClr val="7B3889"/>
                </a:solidFill>
                <a:latin typeface="Arial Bold"/>
                <a:ea typeface="Arial Bold"/>
                <a:cs typeface="Arial Bold"/>
              </a:defRPr>
            </a:lvl5pPr>
            <a:lvl6pPr marL="342900" algn="l" rtl="0" eaLnBrk="1" fontAlgn="base" hangingPunct="1">
              <a:spcBef>
                <a:spcPct val="0"/>
              </a:spcBef>
              <a:spcAft>
                <a:spcPct val="0"/>
              </a:spcAft>
              <a:defRPr sz="3300">
                <a:solidFill>
                  <a:schemeClr val="tx2"/>
                </a:solidFill>
                <a:latin typeface="Arial" charset="0"/>
              </a:defRPr>
            </a:lvl6pPr>
            <a:lvl7pPr marL="685800" algn="l" rtl="0" eaLnBrk="1" fontAlgn="base" hangingPunct="1">
              <a:spcBef>
                <a:spcPct val="0"/>
              </a:spcBef>
              <a:spcAft>
                <a:spcPct val="0"/>
              </a:spcAft>
              <a:defRPr sz="3300">
                <a:solidFill>
                  <a:schemeClr val="tx2"/>
                </a:solidFill>
                <a:latin typeface="Arial" charset="0"/>
              </a:defRPr>
            </a:lvl7pPr>
            <a:lvl8pPr marL="1028700" algn="l" rtl="0" eaLnBrk="1" fontAlgn="base" hangingPunct="1">
              <a:spcBef>
                <a:spcPct val="0"/>
              </a:spcBef>
              <a:spcAft>
                <a:spcPct val="0"/>
              </a:spcAft>
              <a:defRPr sz="3300">
                <a:solidFill>
                  <a:schemeClr val="tx2"/>
                </a:solidFill>
                <a:latin typeface="Arial" charset="0"/>
              </a:defRPr>
            </a:lvl8pPr>
            <a:lvl9pPr marL="1371600" algn="l" rtl="0" eaLnBrk="1" fontAlgn="base" hangingPunct="1">
              <a:spcBef>
                <a:spcPct val="0"/>
              </a:spcBef>
              <a:spcAft>
                <a:spcPct val="0"/>
              </a:spcAft>
              <a:defRPr sz="3300">
                <a:solidFill>
                  <a:schemeClr val="tx2"/>
                </a:solidFill>
                <a:latin typeface="Arial" charset="0"/>
              </a:defRPr>
            </a:lvl9pPr>
          </a:lstStyle>
          <a:p>
            <a:pPr algn="l"/>
            <a:r>
              <a:rPr lang="en-GB" sz="1800" dirty="0">
                <a:solidFill>
                  <a:srgbClr val="272626"/>
                </a:solidFill>
                <a:latin typeface="+mn-lt"/>
              </a:rPr>
              <a:t>You could think of a relationship as the way in which two or more people are connected.</a:t>
            </a:r>
            <a:endParaRPr lang="en-GB" sz="1800" kern="0" dirty="0">
              <a:solidFill>
                <a:srgbClr val="272626"/>
              </a:solidFill>
              <a:latin typeface="+mn-lt"/>
            </a:endParaRPr>
          </a:p>
        </p:txBody>
      </p:sp>
    </p:spTree>
    <p:extLst>
      <p:ext uri="{BB962C8B-B14F-4D97-AF65-F5344CB8AC3E}">
        <p14:creationId xmlns:p14="http://schemas.microsoft.com/office/powerpoint/2010/main" val="2465596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360000"/>
            <a:ext cx="4445808" cy="523220"/>
          </a:xfrm>
        </p:spPr>
        <p:txBody>
          <a:bodyPr anchor="t">
            <a:spAutoFit/>
          </a:bodyPr>
          <a:lstStyle/>
          <a:p>
            <a:pPr algn="l"/>
            <a:r>
              <a:rPr lang="en-GB" sz="2800" b="0" spc="-150" dirty="0" smtClean="0">
                <a:solidFill>
                  <a:srgbClr val="DD3D4C"/>
                </a:solidFill>
              </a:rPr>
              <a:t>WHO’S IN YOUR CIRCLES?</a:t>
            </a:r>
            <a:endParaRPr lang="en-GB" sz="2800" b="0" spc="-150" dirty="0">
              <a:solidFill>
                <a:srgbClr val="DD3D4C"/>
              </a:solidFill>
            </a:endParaRPr>
          </a:p>
        </p:txBody>
      </p:sp>
      <p:grpSp>
        <p:nvGrpSpPr>
          <p:cNvPr id="5" name="Group 4"/>
          <p:cNvGrpSpPr/>
          <p:nvPr/>
        </p:nvGrpSpPr>
        <p:grpSpPr>
          <a:xfrm>
            <a:off x="3965206" y="2285410"/>
            <a:ext cx="3581595" cy="1486668"/>
            <a:chOff x="3965206" y="2285410"/>
            <a:chExt cx="3581595" cy="1486668"/>
          </a:xfrm>
        </p:grpSpPr>
        <p:grpSp>
          <p:nvGrpSpPr>
            <p:cNvPr id="22" name="Group 21"/>
            <p:cNvGrpSpPr/>
            <p:nvPr/>
          </p:nvGrpSpPr>
          <p:grpSpPr>
            <a:xfrm>
              <a:off x="3965206" y="2285410"/>
              <a:ext cx="3581595" cy="1486668"/>
              <a:chOff x="4723745" y="2221649"/>
              <a:chExt cx="3191919" cy="1085281"/>
            </a:xfrm>
          </p:grpSpPr>
          <p:sp>
            <p:nvSpPr>
              <p:cNvPr id="9" name="Rectangle 8"/>
              <p:cNvSpPr/>
              <p:nvPr/>
            </p:nvSpPr>
            <p:spPr>
              <a:xfrm>
                <a:off x="5257940" y="3037314"/>
                <a:ext cx="164632" cy="269616"/>
              </a:xfrm>
              <a:prstGeom prst="rect">
                <a:avLst/>
              </a:prstGeom>
              <a:noFill/>
            </p:spPr>
            <p:txBody>
              <a:bodyPr wrap="none" lIns="91440" tIns="45720" rIns="91440" bIns="45720">
                <a:spAutoFit/>
              </a:bodyPr>
              <a:lstStyle/>
              <a:p>
                <a:pPr algn="ctr"/>
                <a:endParaRPr lang="en-US" b="0" cap="none" spc="0" dirty="0">
                  <a:ln w="0"/>
                  <a:solidFill>
                    <a:srgbClr val="272626"/>
                  </a:solidFill>
                </a:endParaRPr>
              </a:p>
            </p:txBody>
          </p:sp>
          <p:sp>
            <p:nvSpPr>
              <p:cNvPr id="10" name="Rectangle 9"/>
              <p:cNvSpPr/>
              <p:nvPr/>
            </p:nvSpPr>
            <p:spPr>
              <a:xfrm>
                <a:off x="4723745" y="2221649"/>
                <a:ext cx="3191919" cy="269616"/>
              </a:xfrm>
              <a:prstGeom prst="rect">
                <a:avLst/>
              </a:prstGeom>
              <a:noFill/>
            </p:spPr>
            <p:txBody>
              <a:bodyPr wrap="square" lIns="91440" tIns="45720" rIns="91440" bIns="45720">
                <a:spAutoFit/>
              </a:bodyPr>
              <a:lstStyle/>
              <a:p>
                <a:endParaRPr lang="en-US" b="0" cap="none" spc="0" dirty="0">
                  <a:ln w="0"/>
                  <a:solidFill>
                    <a:srgbClr val="272626"/>
                  </a:solidFill>
                </a:endParaRPr>
              </a:p>
            </p:txBody>
          </p:sp>
          <p:sp>
            <p:nvSpPr>
              <p:cNvPr id="18" name="Rectangle 17"/>
              <p:cNvSpPr/>
              <p:nvPr/>
            </p:nvSpPr>
            <p:spPr>
              <a:xfrm>
                <a:off x="5257942" y="2442599"/>
                <a:ext cx="164632" cy="269616"/>
              </a:xfrm>
              <a:prstGeom prst="rect">
                <a:avLst/>
              </a:prstGeom>
              <a:noFill/>
            </p:spPr>
            <p:txBody>
              <a:bodyPr wrap="none" lIns="91440" tIns="45720" rIns="91440" bIns="45720">
                <a:spAutoFit/>
              </a:bodyPr>
              <a:lstStyle/>
              <a:p>
                <a:pPr algn="ctr"/>
                <a:endParaRPr lang="en-US" b="0" cap="none" spc="0" dirty="0">
                  <a:ln w="0"/>
                  <a:solidFill>
                    <a:srgbClr val="272626"/>
                  </a:solidFill>
                </a:endParaRPr>
              </a:p>
            </p:txBody>
          </p:sp>
        </p:grpSp>
        <p:sp>
          <p:nvSpPr>
            <p:cNvPr id="23" name="Rectangle 22"/>
            <p:cNvSpPr/>
            <p:nvPr/>
          </p:nvSpPr>
          <p:spPr>
            <a:xfrm>
              <a:off x="4391494" y="2993786"/>
              <a:ext cx="184730" cy="369332"/>
            </a:xfrm>
            <a:prstGeom prst="rect">
              <a:avLst/>
            </a:prstGeom>
            <a:noFill/>
          </p:spPr>
          <p:txBody>
            <a:bodyPr wrap="none" lIns="91440" tIns="45720" rIns="91440" bIns="45720">
              <a:spAutoFit/>
            </a:bodyPr>
            <a:lstStyle/>
            <a:p>
              <a:pPr algn="ctr"/>
              <a:endParaRPr lang="en-US" b="0" cap="none" spc="0" dirty="0">
                <a:ln w="0"/>
                <a:solidFill>
                  <a:srgbClr val="272626"/>
                </a:solidFill>
              </a:endParaRPr>
            </a:p>
          </p:txBody>
        </p:sp>
      </p:grpSp>
      <p:sp>
        <p:nvSpPr>
          <p:cNvPr id="20" name="Rectangle 19"/>
          <p:cNvSpPr/>
          <p:nvPr/>
        </p:nvSpPr>
        <p:spPr>
          <a:xfrm>
            <a:off x="1480000" y="2146460"/>
            <a:ext cx="3443803" cy="1754326"/>
          </a:xfrm>
          <a:prstGeom prst="rect">
            <a:avLst/>
          </a:prstGeom>
          <a:noFill/>
        </p:spPr>
        <p:txBody>
          <a:bodyPr wrap="square" lIns="91440" tIns="45720" rIns="91440" bIns="45720">
            <a:spAutoFit/>
          </a:bodyPr>
          <a:lstStyle/>
          <a:p>
            <a:pPr marL="285750" indent="-285750">
              <a:buFont typeface="Arial" charset="0"/>
              <a:buChar char="•"/>
            </a:pPr>
            <a:r>
              <a:rPr lang="en-US" dirty="0" smtClean="0">
                <a:ln w="0"/>
                <a:solidFill>
                  <a:srgbClr val="272626"/>
                </a:solidFill>
              </a:rPr>
              <a:t>trusted adults (grown ups you can trust)</a:t>
            </a:r>
          </a:p>
          <a:p>
            <a:pPr marL="285750" indent="-285750">
              <a:buFont typeface="Arial" charset="0"/>
              <a:buChar char="•"/>
            </a:pPr>
            <a:r>
              <a:rPr lang="en-US" dirty="0" err="1">
                <a:ln w="0"/>
                <a:solidFill>
                  <a:srgbClr val="272626"/>
                </a:solidFill>
              </a:rPr>
              <a:t>neighbours</a:t>
            </a:r>
            <a:r>
              <a:rPr lang="en-US" dirty="0">
                <a:ln w="0"/>
                <a:solidFill>
                  <a:srgbClr val="272626"/>
                </a:solidFill>
              </a:rPr>
              <a:t>, school staff </a:t>
            </a:r>
            <a:endParaRPr lang="en-US" dirty="0" smtClean="0">
              <a:ln w="0"/>
              <a:solidFill>
                <a:srgbClr val="272626"/>
              </a:solidFill>
            </a:endParaRPr>
          </a:p>
          <a:p>
            <a:pPr marL="285750" indent="-285750">
              <a:buFont typeface="Arial" charset="0"/>
              <a:buChar char="•"/>
            </a:pPr>
            <a:r>
              <a:rPr lang="en-US" dirty="0">
                <a:ln w="0"/>
                <a:solidFill>
                  <a:srgbClr val="272626"/>
                </a:solidFill>
              </a:rPr>
              <a:t>other people who help </a:t>
            </a:r>
            <a:r>
              <a:rPr lang="en-US" dirty="0" smtClean="0">
                <a:ln w="0"/>
                <a:solidFill>
                  <a:srgbClr val="272626"/>
                </a:solidFill>
              </a:rPr>
              <a:t>you</a:t>
            </a:r>
          </a:p>
          <a:p>
            <a:pPr marL="285750" indent="-285750">
              <a:buFont typeface="Arial" charset="0"/>
              <a:buChar char="•"/>
            </a:pPr>
            <a:r>
              <a:rPr lang="en-US" dirty="0">
                <a:ln w="0"/>
                <a:solidFill>
                  <a:srgbClr val="272626"/>
                </a:solidFill>
              </a:rPr>
              <a:t>people you don’t know </a:t>
            </a:r>
            <a:endParaRPr lang="en-US" dirty="0" smtClean="0">
              <a:ln w="0"/>
              <a:solidFill>
                <a:srgbClr val="272626"/>
              </a:solidFill>
            </a:endParaRPr>
          </a:p>
          <a:p>
            <a:pPr marL="285750" indent="-285750">
              <a:buFont typeface="Arial" charset="0"/>
              <a:buChar char="•"/>
            </a:pPr>
            <a:r>
              <a:rPr lang="en-US" dirty="0">
                <a:ln w="0"/>
                <a:solidFill>
                  <a:srgbClr val="272626"/>
                </a:solidFill>
              </a:rPr>
              <a:t>family, friends, </a:t>
            </a:r>
            <a:r>
              <a:rPr lang="en-US" dirty="0" smtClean="0">
                <a:ln w="0"/>
                <a:solidFill>
                  <a:srgbClr val="272626"/>
                </a:solidFill>
              </a:rPr>
              <a:t>relatives</a:t>
            </a:r>
            <a:endParaRPr lang="en-US" dirty="0">
              <a:ln w="0"/>
              <a:solidFill>
                <a:srgbClr val="272626"/>
              </a:solidFill>
            </a:endParaRPr>
          </a:p>
        </p:txBody>
      </p:sp>
      <p:sp>
        <p:nvSpPr>
          <p:cNvPr id="21" name="Rectangle 20"/>
          <p:cNvSpPr/>
          <p:nvPr/>
        </p:nvSpPr>
        <p:spPr>
          <a:xfrm>
            <a:off x="360000" y="933747"/>
            <a:ext cx="4216224" cy="1200329"/>
          </a:xfrm>
          <a:prstGeom prst="rect">
            <a:avLst/>
          </a:prstGeom>
          <a:noFill/>
        </p:spPr>
        <p:txBody>
          <a:bodyPr wrap="square" lIns="91440" tIns="45720" rIns="91440" bIns="45720">
            <a:spAutoFit/>
          </a:bodyPr>
          <a:lstStyle/>
          <a:p>
            <a:r>
              <a:rPr lang="en-US" b="1" dirty="0" smtClean="0">
                <a:ln w="0"/>
                <a:solidFill>
                  <a:srgbClr val="272626"/>
                </a:solidFill>
              </a:rPr>
              <a:t>Who do you have relationships with? The people in the closest rings to you are the ones who are most important to you</a:t>
            </a:r>
          </a:p>
        </p:txBody>
      </p:sp>
      <p:sp>
        <p:nvSpPr>
          <p:cNvPr id="6" name="Oval 5"/>
          <p:cNvSpPr/>
          <p:nvPr/>
        </p:nvSpPr>
        <p:spPr>
          <a:xfrm>
            <a:off x="4845808" y="562294"/>
            <a:ext cx="3240000" cy="3240000"/>
          </a:xfrm>
          <a:prstGeom prst="ellipse">
            <a:avLst/>
          </a:prstGeom>
          <a:solidFill>
            <a:schemeClr val="bg1">
              <a:alpha val="0"/>
            </a:schemeClr>
          </a:solidFill>
          <a:ln>
            <a:solidFill>
              <a:srgbClr val="DD3D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05808" y="922294"/>
            <a:ext cx="2520000" cy="2520000"/>
          </a:xfrm>
          <a:prstGeom prst="ellipse">
            <a:avLst/>
          </a:prstGeom>
          <a:solidFill>
            <a:schemeClr val="bg1">
              <a:alpha val="0"/>
            </a:schemeClr>
          </a:solidFill>
          <a:ln>
            <a:solidFill>
              <a:srgbClr val="DD3D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5808" y="1282294"/>
            <a:ext cx="1800000" cy="1800000"/>
          </a:xfrm>
          <a:prstGeom prst="ellipse">
            <a:avLst/>
          </a:prstGeom>
          <a:solidFill>
            <a:schemeClr val="bg1">
              <a:alpha val="0"/>
            </a:schemeClr>
          </a:solidFill>
          <a:ln>
            <a:solidFill>
              <a:srgbClr val="DD3D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25808" y="1642294"/>
            <a:ext cx="1080000" cy="1080000"/>
          </a:xfrm>
          <a:prstGeom prst="ellipse">
            <a:avLst/>
          </a:prstGeom>
          <a:solidFill>
            <a:srgbClr val="79C6BB"/>
          </a:solidFill>
          <a:ln>
            <a:solidFill>
              <a:srgbClr val="79C6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4688" y="1997628"/>
            <a:ext cx="742239" cy="369332"/>
          </a:xfrm>
          <a:prstGeom prst="rect">
            <a:avLst/>
          </a:prstGeom>
          <a:noFill/>
        </p:spPr>
        <p:txBody>
          <a:bodyPr wrap="square" rtlCol="0">
            <a:spAutoFit/>
          </a:bodyPr>
          <a:lstStyle/>
          <a:p>
            <a:pPr algn="ctr"/>
            <a:r>
              <a:rPr lang="en-GB" b="1" dirty="0" smtClean="0">
                <a:solidFill>
                  <a:schemeClr val="bg1"/>
                </a:solidFill>
              </a:rPr>
              <a:t>me</a:t>
            </a:r>
            <a:endParaRPr lang="en-GB" b="1" dirty="0">
              <a:solidFill>
                <a:schemeClr val="bg1"/>
              </a:solidFill>
            </a:endParaRPr>
          </a:p>
        </p:txBody>
      </p:sp>
    </p:spTree>
    <p:extLst>
      <p:ext uri="{BB962C8B-B14F-4D97-AF65-F5344CB8AC3E}">
        <p14:creationId xmlns:p14="http://schemas.microsoft.com/office/powerpoint/2010/main" val="2134875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0000"/>
            <a:ext cx="9144000" cy="523220"/>
          </a:xfrm>
        </p:spPr>
        <p:txBody>
          <a:bodyPr anchor="t">
            <a:spAutoFit/>
          </a:bodyPr>
          <a:lstStyle/>
          <a:p>
            <a:pPr algn="ctr"/>
            <a:r>
              <a:rPr lang="en-GB" sz="2800" spc="-150" dirty="0" smtClean="0">
                <a:solidFill>
                  <a:srgbClr val="DD3D4C"/>
                </a:solidFill>
              </a:rPr>
              <a:t>RELATIONSHIPS</a:t>
            </a:r>
            <a:endParaRPr lang="en-GB" sz="2800" spc="-150" dirty="0">
              <a:solidFill>
                <a:srgbClr val="DD3D4C"/>
              </a:solidFill>
            </a:endParaRPr>
          </a:p>
        </p:txBody>
      </p:sp>
      <p:sp>
        <p:nvSpPr>
          <p:cNvPr id="9" name="Rectangle 8"/>
          <p:cNvSpPr/>
          <p:nvPr/>
        </p:nvSpPr>
        <p:spPr>
          <a:xfrm>
            <a:off x="166126" y="841585"/>
            <a:ext cx="1714973" cy="523220"/>
          </a:xfrm>
          <a:prstGeom prst="rect">
            <a:avLst/>
          </a:prstGeom>
        </p:spPr>
        <p:txBody>
          <a:bodyPr wrap="square">
            <a:spAutoFit/>
          </a:bodyPr>
          <a:lstStyle/>
          <a:p>
            <a:r>
              <a:rPr lang="en-GB" sz="1400" i="1" dirty="0" smtClean="0"/>
              <a:t>Connecting</a:t>
            </a:r>
            <a:br>
              <a:rPr lang="en-GB" sz="1400" i="1" dirty="0" smtClean="0"/>
            </a:br>
            <a:r>
              <a:rPr lang="en-GB" sz="1400" i="1" dirty="0" smtClean="0"/>
              <a:t>and supporting</a:t>
            </a:r>
            <a:endParaRPr lang="en-GB" sz="1400" i="1" dirty="0"/>
          </a:p>
        </p:txBody>
      </p:sp>
      <p:sp>
        <p:nvSpPr>
          <p:cNvPr id="11" name="Rectangle 10"/>
          <p:cNvSpPr/>
          <p:nvPr/>
        </p:nvSpPr>
        <p:spPr>
          <a:xfrm>
            <a:off x="4734010" y="2942195"/>
            <a:ext cx="920445" cy="307777"/>
          </a:xfrm>
          <a:prstGeom prst="rect">
            <a:avLst/>
          </a:prstGeom>
        </p:spPr>
        <p:txBody>
          <a:bodyPr wrap="none">
            <a:spAutoFit/>
          </a:bodyPr>
          <a:lstStyle/>
          <a:p>
            <a:r>
              <a:rPr lang="en-GB" sz="1400" i="1" dirty="0"/>
              <a:t>Nurturing</a:t>
            </a:r>
          </a:p>
        </p:txBody>
      </p:sp>
      <p:sp>
        <p:nvSpPr>
          <p:cNvPr id="13" name="Rectangle 12"/>
          <p:cNvSpPr/>
          <p:nvPr/>
        </p:nvSpPr>
        <p:spPr>
          <a:xfrm>
            <a:off x="6561321" y="883220"/>
            <a:ext cx="870751" cy="523220"/>
          </a:xfrm>
          <a:prstGeom prst="rect">
            <a:avLst/>
          </a:prstGeom>
        </p:spPr>
        <p:txBody>
          <a:bodyPr wrap="none">
            <a:spAutoFit/>
          </a:bodyPr>
          <a:lstStyle/>
          <a:p>
            <a:pPr algn="ctr"/>
            <a:r>
              <a:rPr lang="en-GB" sz="1400" i="1" smtClean="0"/>
              <a:t>Secure</a:t>
            </a:r>
            <a:br>
              <a:rPr lang="en-GB" sz="1400" i="1" smtClean="0"/>
            </a:br>
            <a:r>
              <a:rPr lang="en-GB" sz="1400" i="1" smtClean="0"/>
              <a:t>and </a:t>
            </a:r>
            <a:r>
              <a:rPr lang="en-GB" sz="1400" i="1" dirty="0"/>
              <a:t>safe</a:t>
            </a:r>
          </a:p>
        </p:txBody>
      </p:sp>
      <p:sp>
        <p:nvSpPr>
          <p:cNvPr id="14" name="Rectangle 13"/>
          <p:cNvSpPr/>
          <p:nvPr/>
        </p:nvSpPr>
        <p:spPr>
          <a:xfrm>
            <a:off x="946855" y="2963862"/>
            <a:ext cx="2560251" cy="523220"/>
          </a:xfrm>
          <a:prstGeom prst="rect">
            <a:avLst/>
          </a:prstGeom>
        </p:spPr>
        <p:txBody>
          <a:bodyPr wrap="square">
            <a:spAutoFit/>
          </a:bodyPr>
          <a:lstStyle/>
          <a:p>
            <a:pPr algn="ctr"/>
            <a:r>
              <a:rPr lang="en-GB" sz="1400" i="1"/>
              <a:t>Joy </a:t>
            </a:r>
            <a:r>
              <a:rPr lang="en-GB" sz="1400" i="1" smtClean="0"/>
              <a:t>and</a:t>
            </a:r>
            <a:br>
              <a:rPr lang="en-GB" sz="1400" i="1" smtClean="0"/>
            </a:br>
            <a:r>
              <a:rPr lang="en-GB" sz="1400" i="1" smtClean="0"/>
              <a:t>adventure</a:t>
            </a:r>
            <a:endParaRPr lang="en-GB" sz="1400" i="1" dirty="0"/>
          </a:p>
        </p:txBody>
      </p:sp>
      <p:sp>
        <p:nvSpPr>
          <p:cNvPr id="15" name="Rectangle 14"/>
          <p:cNvSpPr/>
          <p:nvPr/>
        </p:nvSpPr>
        <p:spPr>
          <a:xfrm>
            <a:off x="6760556" y="2951842"/>
            <a:ext cx="2135310" cy="523220"/>
          </a:xfrm>
          <a:prstGeom prst="rect">
            <a:avLst/>
          </a:prstGeom>
        </p:spPr>
        <p:txBody>
          <a:bodyPr wrap="square">
            <a:spAutoFit/>
          </a:bodyPr>
          <a:lstStyle/>
          <a:p>
            <a:pPr algn="r"/>
            <a:r>
              <a:rPr lang="en-GB" sz="1400" i="1" dirty="0" smtClean="0"/>
              <a:t>Equal and</a:t>
            </a:r>
            <a:br>
              <a:rPr lang="en-GB" sz="1400" i="1" dirty="0" smtClean="0"/>
            </a:br>
            <a:r>
              <a:rPr lang="en-GB" sz="1400" i="1" dirty="0" smtClean="0"/>
              <a:t>caring </a:t>
            </a:r>
            <a:endParaRPr lang="en-GB" sz="1400" i="1" dirty="0"/>
          </a:p>
        </p:txBody>
      </p:sp>
      <p:sp>
        <p:nvSpPr>
          <p:cNvPr id="16" name="Rectangle 15"/>
          <p:cNvSpPr/>
          <p:nvPr/>
        </p:nvSpPr>
        <p:spPr>
          <a:xfrm>
            <a:off x="3033269" y="1057029"/>
            <a:ext cx="1428596" cy="307777"/>
          </a:xfrm>
          <a:prstGeom prst="rect">
            <a:avLst/>
          </a:prstGeom>
        </p:spPr>
        <p:txBody>
          <a:bodyPr wrap="none">
            <a:spAutoFit/>
          </a:bodyPr>
          <a:lstStyle/>
          <a:p>
            <a:r>
              <a:rPr lang="en-GB" sz="1400" i="1" dirty="0"/>
              <a:t>Communicating</a:t>
            </a:r>
          </a:p>
        </p:txBody>
      </p:sp>
      <p:grpSp>
        <p:nvGrpSpPr>
          <p:cNvPr id="6" name="Group 5"/>
          <p:cNvGrpSpPr/>
          <p:nvPr/>
        </p:nvGrpSpPr>
        <p:grpSpPr>
          <a:xfrm>
            <a:off x="-70338" y="1448075"/>
            <a:ext cx="9214338" cy="1439760"/>
            <a:chOff x="-70338" y="1398432"/>
            <a:chExt cx="9214338" cy="143976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203" t="19783" r="13001" b="13509"/>
            <a:stretch/>
          </p:blipFill>
          <p:spPr>
            <a:xfrm>
              <a:off x="1238787" y="1398433"/>
              <a:ext cx="2230476" cy="143975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3216"/>
            <a:stretch/>
          </p:blipFill>
          <p:spPr>
            <a:xfrm>
              <a:off x="5654455" y="1398433"/>
              <a:ext cx="2453809" cy="1439759"/>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250" r="-3250"/>
            <a:stretch/>
          </p:blipFill>
          <p:spPr>
            <a:xfrm>
              <a:off x="-70338" y="1398432"/>
              <a:ext cx="1525969" cy="1432517"/>
            </a:xfrm>
            <a:prstGeom prst="rect">
              <a:avLst/>
            </a:prstGeom>
            <a:effectLst>
              <a:softEdge rad="0"/>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0113" t="8902" r="4494" b="8471"/>
            <a:stretch/>
          </p:blipFill>
          <p:spPr>
            <a:xfrm>
              <a:off x="7828211" y="1398432"/>
              <a:ext cx="1315789" cy="143975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6457" y="1398433"/>
              <a:ext cx="2097709" cy="1439759"/>
            </a:xfrm>
            <a:prstGeom prst="rect">
              <a:avLst/>
            </a:prstGeom>
            <a:effectLst>
              <a:softEdge rad="0"/>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7581" y="1398433"/>
              <a:ext cx="1079972" cy="1439759"/>
            </a:xfrm>
            <a:prstGeom prst="rect">
              <a:avLst/>
            </a:prstGeom>
          </p:spPr>
        </p:pic>
      </p:grpSp>
    </p:spTree>
    <p:extLst>
      <p:ext uri="{BB962C8B-B14F-4D97-AF65-F5344CB8AC3E}">
        <p14:creationId xmlns:p14="http://schemas.microsoft.com/office/powerpoint/2010/main" val="26351604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280040" y="1272068"/>
            <a:ext cx="5569631" cy="1717611"/>
            <a:chOff x="1116999" y="1438339"/>
            <a:chExt cx="3490643" cy="1717611"/>
          </a:xfrm>
        </p:grpSpPr>
        <p:sp>
          <p:nvSpPr>
            <p:cNvPr id="18" name="Oval Callout 17"/>
            <p:cNvSpPr/>
            <p:nvPr/>
          </p:nvSpPr>
          <p:spPr>
            <a:xfrm>
              <a:off x="2324435" y="2086848"/>
              <a:ext cx="2283207" cy="1069102"/>
            </a:xfrm>
            <a:prstGeom prst="wedgeEllipseCallout">
              <a:avLst>
                <a:gd name="adj1" fmla="val -67648"/>
                <a:gd name="adj2" fmla="val -61594"/>
              </a:avLst>
            </a:prstGeom>
            <a:solidFill>
              <a:srgbClr val="79C6BB"/>
            </a:solidFill>
            <a:ln>
              <a:solidFill>
                <a:srgbClr val="79C6B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smtClean="0">
                  <a:solidFill>
                    <a:schemeClr val="bg1"/>
                  </a:solidFill>
                </a:rPr>
                <a:t>Yes, but..!</a:t>
              </a:r>
              <a:endParaRPr lang="en-GB" sz="4000" dirty="0">
                <a:solidFill>
                  <a:schemeClr val="bg1"/>
                </a:solidFill>
              </a:endParaRPr>
            </a:p>
          </p:txBody>
        </p:sp>
        <p:sp>
          <p:nvSpPr>
            <p:cNvPr id="19" name="TextBox 18"/>
            <p:cNvSpPr txBox="1"/>
            <p:nvPr/>
          </p:nvSpPr>
          <p:spPr>
            <a:xfrm>
              <a:off x="1116999" y="1438339"/>
              <a:ext cx="2662805" cy="584775"/>
            </a:xfrm>
            <a:prstGeom prst="rect">
              <a:avLst/>
            </a:prstGeom>
            <a:noFill/>
          </p:spPr>
          <p:txBody>
            <a:bodyPr wrap="square" rtlCol="0">
              <a:spAutoFit/>
            </a:bodyPr>
            <a:lstStyle/>
            <a:p>
              <a:r>
                <a:rPr lang="en-GB" sz="3200" kern="0" dirty="0">
                  <a:solidFill>
                    <a:srgbClr val="272626"/>
                  </a:solidFill>
                </a:rPr>
                <a:t>To say...</a:t>
              </a:r>
            </a:p>
          </p:txBody>
        </p:sp>
      </p:grpSp>
    </p:spTree>
    <p:extLst>
      <p:ext uri="{BB962C8B-B14F-4D97-AF65-F5344CB8AC3E}">
        <p14:creationId xmlns:p14="http://schemas.microsoft.com/office/powerpoint/2010/main" val="72281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7532" y="811925"/>
            <a:ext cx="2443655" cy="369332"/>
          </a:xfrm>
          <a:prstGeom prst="rect">
            <a:avLst/>
          </a:prstGeom>
          <a:noFill/>
        </p:spPr>
        <p:txBody>
          <a:bodyPr wrap="square" rtlCol="0">
            <a:spAutoFit/>
          </a:bodyPr>
          <a:lstStyle/>
          <a:p>
            <a:endParaRPr lang="en-GB" dirty="0"/>
          </a:p>
        </p:txBody>
      </p:sp>
      <p:sp>
        <p:nvSpPr>
          <p:cNvPr id="7" name="TextBox 6"/>
          <p:cNvSpPr txBox="1"/>
          <p:nvPr/>
        </p:nvSpPr>
        <p:spPr>
          <a:xfrm>
            <a:off x="1440000" y="360000"/>
            <a:ext cx="4231734" cy="461665"/>
          </a:xfrm>
          <a:prstGeom prst="rect">
            <a:avLst/>
          </a:prstGeom>
          <a:noFill/>
        </p:spPr>
        <p:txBody>
          <a:bodyPr wrap="square" rtlCol="0">
            <a:spAutoFit/>
          </a:bodyPr>
          <a:lstStyle/>
          <a:p>
            <a:r>
              <a:rPr lang="en-GB" sz="2400" b="1" dirty="0">
                <a:solidFill>
                  <a:srgbClr val="DD3D4C"/>
                </a:solidFill>
              </a:rPr>
              <a:t>Who</a:t>
            </a:r>
            <a:r>
              <a:rPr lang="en-GB" sz="2400" b="1" dirty="0">
                <a:solidFill>
                  <a:srgbClr val="272626"/>
                </a:solidFill>
              </a:rPr>
              <a:t> you talk to…</a:t>
            </a:r>
          </a:p>
        </p:txBody>
      </p:sp>
      <p:sp>
        <p:nvSpPr>
          <p:cNvPr id="8" name="TextBox 7"/>
          <p:cNvSpPr txBox="1"/>
          <p:nvPr/>
        </p:nvSpPr>
        <p:spPr>
          <a:xfrm>
            <a:off x="1440000" y="887274"/>
            <a:ext cx="4231734" cy="461665"/>
          </a:xfrm>
          <a:prstGeom prst="rect">
            <a:avLst/>
          </a:prstGeom>
          <a:noFill/>
        </p:spPr>
        <p:txBody>
          <a:bodyPr wrap="square" rtlCol="0">
            <a:spAutoFit/>
          </a:bodyPr>
          <a:lstStyle/>
          <a:p>
            <a:r>
              <a:rPr lang="en-GB" sz="2400" b="1" dirty="0" smtClean="0">
                <a:solidFill>
                  <a:srgbClr val="DD3D4C"/>
                </a:solidFill>
              </a:rPr>
              <a:t>Who</a:t>
            </a:r>
            <a:r>
              <a:rPr lang="en-GB" sz="2400" b="1" dirty="0" smtClean="0">
                <a:solidFill>
                  <a:srgbClr val="272626"/>
                </a:solidFill>
              </a:rPr>
              <a:t> you meet up with…</a:t>
            </a:r>
            <a:endParaRPr lang="en-GB" sz="2400" b="1" dirty="0">
              <a:solidFill>
                <a:srgbClr val="272626"/>
              </a:solidFill>
            </a:endParaRPr>
          </a:p>
        </p:txBody>
      </p:sp>
      <p:sp>
        <p:nvSpPr>
          <p:cNvPr id="9" name="TextBox 8"/>
          <p:cNvSpPr txBox="1"/>
          <p:nvPr/>
        </p:nvSpPr>
        <p:spPr>
          <a:xfrm>
            <a:off x="1440000" y="2469096"/>
            <a:ext cx="4231734" cy="461665"/>
          </a:xfrm>
          <a:prstGeom prst="rect">
            <a:avLst/>
          </a:prstGeom>
          <a:noFill/>
        </p:spPr>
        <p:txBody>
          <a:bodyPr wrap="square" rtlCol="0">
            <a:spAutoFit/>
          </a:bodyPr>
          <a:lstStyle/>
          <a:p>
            <a:r>
              <a:rPr lang="en-GB" sz="2400" b="1" dirty="0">
                <a:solidFill>
                  <a:srgbClr val="DD3D4C"/>
                </a:solidFill>
              </a:rPr>
              <a:t>What</a:t>
            </a:r>
            <a:r>
              <a:rPr lang="en-GB" sz="2400" b="1" dirty="0">
                <a:solidFill>
                  <a:srgbClr val="272626"/>
                </a:solidFill>
              </a:rPr>
              <a:t> you do…</a:t>
            </a:r>
          </a:p>
        </p:txBody>
      </p:sp>
      <p:sp>
        <p:nvSpPr>
          <p:cNvPr id="10" name="TextBox 9"/>
          <p:cNvSpPr txBox="1"/>
          <p:nvPr/>
        </p:nvSpPr>
        <p:spPr>
          <a:xfrm>
            <a:off x="1440000" y="1941822"/>
            <a:ext cx="4231734" cy="461665"/>
          </a:xfrm>
          <a:prstGeom prst="rect">
            <a:avLst/>
          </a:prstGeom>
          <a:noFill/>
        </p:spPr>
        <p:txBody>
          <a:bodyPr wrap="square" rtlCol="0">
            <a:spAutoFit/>
          </a:bodyPr>
          <a:lstStyle/>
          <a:p>
            <a:r>
              <a:rPr lang="en-GB" sz="2400" b="1" dirty="0">
                <a:solidFill>
                  <a:srgbClr val="DD3D4C"/>
                </a:solidFill>
              </a:rPr>
              <a:t>When</a:t>
            </a:r>
            <a:r>
              <a:rPr lang="en-GB" sz="2400" b="1" dirty="0">
                <a:solidFill>
                  <a:srgbClr val="272626"/>
                </a:solidFill>
              </a:rPr>
              <a:t> you go out…</a:t>
            </a:r>
          </a:p>
        </p:txBody>
      </p:sp>
      <p:sp>
        <p:nvSpPr>
          <p:cNvPr id="11" name="TextBox 10"/>
          <p:cNvSpPr txBox="1"/>
          <p:nvPr/>
        </p:nvSpPr>
        <p:spPr>
          <a:xfrm>
            <a:off x="1440000" y="1414548"/>
            <a:ext cx="4231734" cy="461665"/>
          </a:xfrm>
          <a:prstGeom prst="rect">
            <a:avLst/>
          </a:prstGeom>
          <a:noFill/>
        </p:spPr>
        <p:txBody>
          <a:bodyPr wrap="square" rtlCol="0">
            <a:spAutoFit/>
          </a:bodyPr>
          <a:lstStyle/>
          <a:p>
            <a:r>
              <a:rPr lang="en-GB" sz="2400" b="1" dirty="0">
                <a:solidFill>
                  <a:srgbClr val="DD3D4C"/>
                </a:solidFill>
              </a:rPr>
              <a:t>Where</a:t>
            </a:r>
            <a:r>
              <a:rPr lang="en-GB" sz="2400" b="1" dirty="0">
                <a:solidFill>
                  <a:srgbClr val="272626"/>
                </a:solidFill>
              </a:rPr>
              <a:t> you </a:t>
            </a:r>
            <a:r>
              <a:rPr lang="en-GB" sz="2400" b="1" dirty="0" smtClean="0">
                <a:solidFill>
                  <a:srgbClr val="272626"/>
                </a:solidFill>
              </a:rPr>
              <a:t>go…</a:t>
            </a:r>
            <a:endParaRPr lang="en-GB" sz="2400" b="1" dirty="0">
              <a:solidFill>
                <a:srgbClr val="272626"/>
              </a:solidFill>
            </a:endParaRPr>
          </a:p>
        </p:txBody>
      </p:sp>
      <p:sp>
        <p:nvSpPr>
          <p:cNvPr id="12" name="TextBox 11"/>
          <p:cNvSpPr txBox="1"/>
          <p:nvPr/>
        </p:nvSpPr>
        <p:spPr>
          <a:xfrm>
            <a:off x="1440000" y="2996370"/>
            <a:ext cx="4231734" cy="461665"/>
          </a:xfrm>
          <a:prstGeom prst="rect">
            <a:avLst/>
          </a:prstGeom>
          <a:noFill/>
        </p:spPr>
        <p:txBody>
          <a:bodyPr wrap="square" rtlCol="0">
            <a:spAutoFit/>
          </a:bodyPr>
          <a:lstStyle/>
          <a:p>
            <a:r>
              <a:rPr lang="en-GB" sz="2400" b="1" dirty="0">
                <a:solidFill>
                  <a:srgbClr val="DD3D4C"/>
                </a:solidFill>
              </a:rPr>
              <a:t>What</a:t>
            </a:r>
            <a:r>
              <a:rPr lang="en-GB" sz="2400" b="1" dirty="0">
                <a:solidFill>
                  <a:srgbClr val="272626"/>
                </a:solidFill>
              </a:rPr>
              <a:t> you wear…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408" y="498663"/>
            <a:ext cx="3079750" cy="3079750"/>
          </a:xfrm>
          <a:prstGeom prst="rect">
            <a:avLst/>
          </a:prstGeom>
        </p:spPr>
      </p:pic>
      <p:sp>
        <p:nvSpPr>
          <p:cNvPr id="14" name="TextBox 13"/>
          <p:cNvSpPr txBox="1"/>
          <p:nvPr/>
        </p:nvSpPr>
        <p:spPr>
          <a:xfrm>
            <a:off x="5953669" y="1887790"/>
            <a:ext cx="1317227" cy="369332"/>
          </a:xfrm>
          <a:prstGeom prst="rect">
            <a:avLst/>
          </a:prstGeom>
          <a:noFill/>
        </p:spPr>
        <p:txBody>
          <a:bodyPr wrap="square" rtlCol="0">
            <a:spAutoFit/>
          </a:bodyPr>
          <a:lstStyle/>
          <a:p>
            <a:pPr algn="ctr"/>
            <a:r>
              <a:rPr lang="en-GB" b="1" smtClean="0">
                <a:solidFill>
                  <a:schemeClr val="bg1"/>
                </a:solidFill>
              </a:rPr>
              <a:t>POWER</a:t>
            </a:r>
            <a:endParaRPr lang="en-GB" b="1" dirty="0">
              <a:solidFill>
                <a:schemeClr val="bg1"/>
              </a:solidFill>
            </a:endParaRPr>
          </a:p>
        </p:txBody>
      </p:sp>
    </p:spTree>
    <p:extLst>
      <p:ext uri="{BB962C8B-B14F-4D97-AF65-F5344CB8AC3E}">
        <p14:creationId xmlns:p14="http://schemas.microsoft.com/office/powerpoint/2010/main" val="3591108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60000" y="358547"/>
            <a:ext cx="3473446" cy="2308324"/>
          </a:xfrm>
        </p:spPr>
        <p:txBody>
          <a:bodyPr wrap="square" anchor="t" anchorCtr="0">
            <a:spAutoFit/>
          </a:bodyPr>
          <a:lstStyle/>
          <a:p>
            <a:pPr algn="l"/>
            <a:r>
              <a:rPr lang="en-GB" sz="3600" i="1" spc="-150" dirty="0" smtClean="0">
                <a:solidFill>
                  <a:srgbClr val="DD3D4C"/>
                </a:solidFill>
              </a:rPr>
              <a:t>WE ALL HAVE THE RIGHT TO FEEL SAFE ALL THE TIME</a:t>
            </a:r>
            <a:endParaRPr lang="en-GB" sz="3600" b="0" i="1" spc="-150" dirty="0">
              <a:solidFill>
                <a:srgbClr val="272626"/>
              </a:solidFill>
              <a:latin typeface="+mn-lt"/>
            </a:endParaRPr>
          </a:p>
        </p:txBody>
      </p:sp>
      <p:sp>
        <p:nvSpPr>
          <p:cNvPr id="5" name="Title 1"/>
          <p:cNvSpPr txBox="1">
            <a:spLocks/>
          </p:cNvSpPr>
          <p:nvPr/>
        </p:nvSpPr>
        <p:spPr bwMode="auto">
          <a:xfrm>
            <a:off x="5040000" y="360000"/>
            <a:ext cx="385151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r" rtl="0" eaLnBrk="1" fontAlgn="base" hangingPunct="1">
              <a:spcBef>
                <a:spcPct val="0"/>
              </a:spcBef>
              <a:spcAft>
                <a:spcPct val="0"/>
              </a:spcAft>
              <a:defRPr sz="3038" b="1">
                <a:solidFill>
                  <a:schemeClr val="accent1"/>
                </a:solidFill>
                <a:latin typeface="Arial Bold"/>
                <a:ea typeface="Arial Bold"/>
                <a:cs typeface="Arial Bold"/>
              </a:defRPr>
            </a:lvl1pPr>
            <a:lvl2pPr algn="ctr" rtl="0" eaLnBrk="1" fontAlgn="base" hangingPunct="1">
              <a:spcBef>
                <a:spcPct val="0"/>
              </a:spcBef>
              <a:spcAft>
                <a:spcPct val="0"/>
              </a:spcAft>
              <a:defRPr sz="2850" b="1">
                <a:solidFill>
                  <a:srgbClr val="7B3889"/>
                </a:solidFill>
                <a:latin typeface="Arial Bold"/>
                <a:ea typeface="Arial Bold"/>
                <a:cs typeface="Arial Bold"/>
              </a:defRPr>
            </a:lvl2pPr>
            <a:lvl3pPr algn="ctr" rtl="0" eaLnBrk="1" fontAlgn="base" hangingPunct="1">
              <a:spcBef>
                <a:spcPct val="0"/>
              </a:spcBef>
              <a:spcAft>
                <a:spcPct val="0"/>
              </a:spcAft>
              <a:defRPr sz="2850" b="1">
                <a:solidFill>
                  <a:srgbClr val="7B3889"/>
                </a:solidFill>
                <a:latin typeface="Arial Bold"/>
                <a:ea typeface="Arial Bold"/>
                <a:cs typeface="Arial Bold"/>
              </a:defRPr>
            </a:lvl3pPr>
            <a:lvl4pPr algn="ctr" rtl="0" eaLnBrk="1" fontAlgn="base" hangingPunct="1">
              <a:spcBef>
                <a:spcPct val="0"/>
              </a:spcBef>
              <a:spcAft>
                <a:spcPct val="0"/>
              </a:spcAft>
              <a:defRPr sz="2850" b="1">
                <a:solidFill>
                  <a:srgbClr val="7B3889"/>
                </a:solidFill>
                <a:latin typeface="Arial Bold"/>
                <a:ea typeface="Arial Bold"/>
                <a:cs typeface="Arial Bold"/>
              </a:defRPr>
            </a:lvl4pPr>
            <a:lvl5pPr algn="ctr" rtl="0" eaLnBrk="1" fontAlgn="base" hangingPunct="1">
              <a:spcBef>
                <a:spcPct val="0"/>
              </a:spcBef>
              <a:spcAft>
                <a:spcPct val="0"/>
              </a:spcAft>
              <a:defRPr sz="2850" b="1">
                <a:solidFill>
                  <a:srgbClr val="7B3889"/>
                </a:solidFill>
                <a:latin typeface="Arial Bold"/>
                <a:ea typeface="Arial Bold"/>
                <a:cs typeface="Arial Bold"/>
              </a:defRPr>
            </a:lvl5pPr>
            <a:lvl6pPr marL="342900" algn="l" rtl="0" eaLnBrk="1" fontAlgn="base" hangingPunct="1">
              <a:spcBef>
                <a:spcPct val="0"/>
              </a:spcBef>
              <a:spcAft>
                <a:spcPct val="0"/>
              </a:spcAft>
              <a:defRPr sz="3300">
                <a:solidFill>
                  <a:schemeClr val="tx2"/>
                </a:solidFill>
                <a:latin typeface="Arial" charset="0"/>
              </a:defRPr>
            </a:lvl6pPr>
            <a:lvl7pPr marL="685800" algn="l" rtl="0" eaLnBrk="1" fontAlgn="base" hangingPunct="1">
              <a:spcBef>
                <a:spcPct val="0"/>
              </a:spcBef>
              <a:spcAft>
                <a:spcPct val="0"/>
              </a:spcAft>
              <a:defRPr sz="3300">
                <a:solidFill>
                  <a:schemeClr val="tx2"/>
                </a:solidFill>
                <a:latin typeface="Arial" charset="0"/>
              </a:defRPr>
            </a:lvl7pPr>
            <a:lvl8pPr marL="1028700" algn="l" rtl="0" eaLnBrk="1" fontAlgn="base" hangingPunct="1">
              <a:spcBef>
                <a:spcPct val="0"/>
              </a:spcBef>
              <a:spcAft>
                <a:spcPct val="0"/>
              </a:spcAft>
              <a:defRPr sz="3300">
                <a:solidFill>
                  <a:schemeClr val="tx2"/>
                </a:solidFill>
                <a:latin typeface="Arial" charset="0"/>
              </a:defRPr>
            </a:lvl8pPr>
            <a:lvl9pPr marL="1371600" algn="l" rtl="0" eaLnBrk="1" fontAlgn="base" hangingPunct="1">
              <a:spcBef>
                <a:spcPct val="0"/>
              </a:spcBef>
              <a:spcAft>
                <a:spcPct val="0"/>
              </a:spcAft>
              <a:defRPr sz="3300">
                <a:solidFill>
                  <a:schemeClr val="tx2"/>
                </a:solidFill>
                <a:latin typeface="Arial" charset="0"/>
              </a:defRPr>
            </a:lvl9pPr>
          </a:lstStyle>
          <a:p>
            <a:pPr algn="l"/>
            <a:r>
              <a:rPr lang="en-GB" sz="3600" i="1" kern="0" spc="-150" dirty="0" smtClean="0">
                <a:solidFill>
                  <a:srgbClr val="DD3D4C"/>
                </a:solidFill>
              </a:rPr>
              <a:t>THERE IS NOTHING SO AWFUL THAT </a:t>
            </a:r>
            <a:br>
              <a:rPr lang="en-GB" sz="3600" i="1" kern="0" spc="-150" dirty="0" smtClean="0">
                <a:solidFill>
                  <a:srgbClr val="DD3D4C"/>
                </a:solidFill>
              </a:rPr>
            </a:br>
            <a:r>
              <a:rPr lang="en-GB" sz="3600" i="1" kern="0" spc="-150" dirty="0" smtClean="0">
                <a:solidFill>
                  <a:srgbClr val="DD3D4C"/>
                </a:solidFill>
              </a:rPr>
              <a:t>WE CAN’T TALK </a:t>
            </a:r>
            <a:r>
              <a:rPr lang="en-GB" sz="3600" i="1" kern="0" spc="-150" smtClean="0">
                <a:solidFill>
                  <a:srgbClr val="DD3D4C"/>
                </a:solidFill>
              </a:rPr>
              <a:t>ABOUT </a:t>
            </a:r>
            <a:r>
              <a:rPr lang="en-GB" sz="3600" i="1" kern="0" spc="-150" smtClean="0">
                <a:solidFill>
                  <a:srgbClr val="DD3D4C"/>
                </a:solidFill>
              </a:rPr>
              <a:t> IT WITH </a:t>
            </a:r>
            <a:r>
              <a:rPr lang="en-GB" sz="3600" i="1" kern="0" spc="-150" dirty="0" smtClean="0">
                <a:solidFill>
                  <a:srgbClr val="DD3D4C"/>
                </a:solidFill>
              </a:rPr>
              <a:t>SOMEONE</a:t>
            </a:r>
            <a:endParaRPr lang="en-GB" sz="3600" b="0" i="1" kern="0" spc="-150" dirty="0">
              <a:solidFill>
                <a:srgbClr val="272626"/>
              </a:solidFill>
              <a:latin typeface="+mn-lt"/>
            </a:endParaRPr>
          </a:p>
        </p:txBody>
      </p:sp>
      <p:cxnSp>
        <p:nvCxnSpPr>
          <p:cNvPr id="3" name="Straight Connector 2"/>
          <p:cNvCxnSpPr/>
          <p:nvPr/>
        </p:nvCxnSpPr>
        <p:spPr>
          <a:xfrm>
            <a:off x="4500000" y="359999"/>
            <a:ext cx="0" cy="3240000"/>
          </a:xfrm>
          <a:prstGeom prst="line">
            <a:avLst/>
          </a:prstGeom>
          <a:ln w="38100" cap="rnd">
            <a:solidFill>
              <a:srgbClr val="79C6B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502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rona Powerpoint Alternative vers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Sirona Powerpoint Alternative version</Template>
  <TotalTime>2081</TotalTime>
  <Words>2944</Words>
  <Application>Microsoft Office PowerPoint</Application>
  <PresentationFormat>On-screen Show (16:9)</PresentationFormat>
  <Paragraphs>214</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Arial Bold</vt:lpstr>
      <vt:lpstr>Calibri</vt:lpstr>
      <vt:lpstr>Sirona Powerpoint Alternative version</vt:lpstr>
      <vt:lpstr>Office Theme</vt:lpstr>
      <vt:lpstr>PowerPoint Presentation</vt:lpstr>
      <vt:lpstr>WHAT IS EVERYDAY CONSENT? </vt:lpstr>
      <vt:lpstr>PowerPoint Presentation</vt:lpstr>
      <vt:lpstr>WHAT TYPES OF RELATIONSHIPS HAVE YOU HEARD OF?</vt:lpstr>
      <vt:lpstr>WHO’S IN YOUR CIRCLES?</vt:lpstr>
      <vt:lpstr>RELATIONSHIPS</vt:lpstr>
      <vt:lpstr>PowerPoint Presentation</vt:lpstr>
      <vt:lpstr>PowerPoint Presentation</vt:lpstr>
      <vt:lpstr>WE ALL HAVE THE RIGHT TO FEEL SAFE ALL THE TIME</vt:lpstr>
      <vt:lpstr>ASKING FOR HELP?</vt:lpstr>
      <vt:lpstr>WHAT IS CONSENT?</vt:lpstr>
      <vt:lpstr>PowerPoint Presentation</vt:lpstr>
    </vt:vector>
  </TitlesOfParts>
  <Company>NHS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on Smoking Primary School Presentation and Activities (Yr 5)</dc:title>
  <dc:creator>Ruth Sampson2</dc:creator>
  <cp:lastModifiedBy>Laura Webb</cp:lastModifiedBy>
  <cp:revision>157</cp:revision>
  <dcterms:created xsi:type="dcterms:W3CDTF">2016-05-25T12:28:25Z</dcterms:created>
  <dcterms:modified xsi:type="dcterms:W3CDTF">2019-03-15T16:32:59Z</dcterms:modified>
</cp:coreProperties>
</file>